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5" r:id="rId28"/>
    <p:sldId id="282" r:id="rId29"/>
    <p:sldId id="283" r:id="rId30"/>
    <p:sldId id="284" r:id="rId31"/>
    <p:sldId id="286" r:id="rId32"/>
    <p:sldId id="287" r:id="rId33"/>
    <p:sldId id="288" r:id="rId34"/>
    <p:sldId id="292" r:id="rId35"/>
    <p:sldId id="289" r:id="rId36"/>
    <p:sldId id="293" r:id="rId37"/>
    <p:sldId id="290" r:id="rId38"/>
    <p:sldId id="294" r:id="rId39"/>
    <p:sldId id="291" r:id="rId40"/>
    <p:sldId id="296" r:id="rId41"/>
    <p:sldId id="295" r:id="rId42"/>
    <p:sldId id="297" r:id="rId43"/>
    <p:sldId id="299" r:id="rId44"/>
    <p:sldId id="298" r:id="rId45"/>
    <p:sldId id="300" r:id="rId46"/>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png"/></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D456C29-EBCF-4D50-ACB1-5C25BAC4A149}" type="datetimeFigureOut">
              <a:rPr lang="es-MX"/>
              <a:pPr>
                <a:defRPr/>
              </a:pPr>
              <a:t>18/06/2015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CAAC2C16-900E-4C9F-B116-646FDC2D7179}" type="slidenum">
              <a:rPr lang="es-MX"/>
              <a:pPr>
                <a:defRPr/>
              </a:pPr>
              <a:t>‹Nº›</a:t>
            </a:fld>
            <a:endParaRPr lang="es-MX"/>
          </a:p>
        </p:txBody>
      </p:sp>
    </p:spTree>
    <p:extLst>
      <p:ext uri="{BB962C8B-B14F-4D97-AF65-F5344CB8AC3E}">
        <p14:creationId xmlns:p14="http://schemas.microsoft.com/office/powerpoint/2010/main" val="35949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C86D46F3-FA10-4078-89F4-A01EBB263950}" type="datetimeFigureOut">
              <a:rPr lang="es-MX"/>
              <a:pPr>
                <a:defRPr/>
              </a:pPr>
              <a:t>18/06/2015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CAD3C873-7D39-474A-A776-FF286EF7ECDD}" type="slidenum">
              <a:rPr lang="es-MX"/>
              <a:pPr>
                <a:defRPr/>
              </a:pPr>
              <a:t>‹Nº›</a:t>
            </a:fld>
            <a:endParaRPr lang="es-MX"/>
          </a:p>
        </p:txBody>
      </p:sp>
    </p:spTree>
    <p:extLst>
      <p:ext uri="{BB962C8B-B14F-4D97-AF65-F5344CB8AC3E}">
        <p14:creationId xmlns:p14="http://schemas.microsoft.com/office/powerpoint/2010/main" val="407376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E1DAEB61-A1A1-4B50-BFD5-9B16B48787B2}" type="datetimeFigureOut">
              <a:rPr lang="es-MX"/>
              <a:pPr>
                <a:defRPr/>
              </a:pPr>
              <a:t>18/06/2015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11CE816F-6CA4-4AFF-A8CC-AA9E5ECB7D9B}" type="slidenum">
              <a:rPr lang="es-MX"/>
              <a:pPr>
                <a:defRPr/>
              </a:pPr>
              <a:t>‹Nº›</a:t>
            </a:fld>
            <a:endParaRPr lang="es-MX"/>
          </a:p>
        </p:txBody>
      </p:sp>
    </p:spTree>
    <p:extLst>
      <p:ext uri="{BB962C8B-B14F-4D97-AF65-F5344CB8AC3E}">
        <p14:creationId xmlns:p14="http://schemas.microsoft.com/office/powerpoint/2010/main" val="1931517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F08FA2EC-274A-45A0-80B1-9C80FCCEA335}" type="datetimeFigureOut">
              <a:rPr lang="es-MX"/>
              <a:pPr>
                <a:defRPr/>
              </a:pPr>
              <a:t>18/06/2015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4C70306D-FE4B-4EEA-B292-D2667C65A4C8}" type="slidenum">
              <a:rPr lang="es-MX"/>
              <a:pPr>
                <a:defRPr/>
              </a:pPr>
              <a:t>‹Nº›</a:t>
            </a:fld>
            <a:endParaRPr lang="es-MX"/>
          </a:p>
        </p:txBody>
      </p:sp>
    </p:spTree>
    <p:extLst>
      <p:ext uri="{BB962C8B-B14F-4D97-AF65-F5344CB8AC3E}">
        <p14:creationId xmlns:p14="http://schemas.microsoft.com/office/powerpoint/2010/main" val="1023917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5DBDBF3B-8AEC-4B2B-BDF4-3F5E248E52E7}" type="datetimeFigureOut">
              <a:rPr lang="es-MX"/>
              <a:pPr>
                <a:defRPr/>
              </a:pPr>
              <a:t>18/06/2015</a:t>
            </a:fld>
            <a:endParaRPr lang="es-MX"/>
          </a:p>
        </p:txBody>
      </p:sp>
      <p:sp>
        <p:nvSpPr>
          <p:cNvPr id="5" name="4 Marcador de pie de página"/>
          <p:cNvSpPr>
            <a:spLocks noGrp="1"/>
          </p:cNvSpPr>
          <p:nvPr>
            <p:ph type="ftr" sz="quarter" idx="11"/>
          </p:nvPr>
        </p:nvSpPr>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B5B80022-B551-41AA-87A7-8841650605E4}" type="slidenum">
              <a:rPr lang="es-MX"/>
              <a:pPr>
                <a:defRPr/>
              </a:pPr>
              <a:t>‹Nº›</a:t>
            </a:fld>
            <a:endParaRPr lang="es-MX"/>
          </a:p>
        </p:txBody>
      </p:sp>
    </p:spTree>
    <p:extLst>
      <p:ext uri="{BB962C8B-B14F-4D97-AF65-F5344CB8AC3E}">
        <p14:creationId xmlns:p14="http://schemas.microsoft.com/office/powerpoint/2010/main" val="202512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B30919FD-0709-4744-8B8A-80BD7A16F03D}" type="datetimeFigureOut">
              <a:rPr lang="es-MX"/>
              <a:pPr>
                <a:defRPr/>
              </a:pPr>
              <a:t>18/06/2015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CFD39C57-64FF-447C-9881-D013BAD27C35}" type="slidenum">
              <a:rPr lang="es-MX"/>
              <a:pPr>
                <a:defRPr/>
              </a:pPr>
              <a:t>‹Nº›</a:t>
            </a:fld>
            <a:endParaRPr lang="es-MX"/>
          </a:p>
        </p:txBody>
      </p:sp>
    </p:spTree>
    <p:extLst>
      <p:ext uri="{BB962C8B-B14F-4D97-AF65-F5344CB8AC3E}">
        <p14:creationId xmlns:p14="http://schemas.microsoft.com/office/powerpoint/2010/main" val="64241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FD6DFC99-1537-4013-8423-C996410F250F}" type="datetimeFigureOut">
              <a:rPr lang="es-MX"/>
              <a:pPr>
                <a:defRPr/>
              </a:pPr>
              <a:t>18/06/2015</a:t>
            </a:fld>
            <a:endParaRPr lang="es-MX"/>
          </a:p>
        </p:txBody>
      </p:sp>
      <p:sp>
        <p:nvSpPr>
          <p:cNvPr id="8" name="4 Marcador de pie de página"/>
          <p:cNvSpPr>
            <a:spLocks noGrp="1"/>
          </p:cNvSpPr>
          <p:nvPr>
            <p:ph type="ftr" sz="quarter" idx="11"/>
          </p:nvPr>
        </p:nvSpPr>
        <p:spPr/>
        <p:txBody>
          <a:bodyPr/>
          <a:lstStyle>
            <a:lvl1pPr>
              <a:defRPr/>
            </a:lvl1pPr>
          </a:lstStyle>
          <a:p>
            <a:pPr>
              <a:defRPr/>
            </a:pPr>
            <a:endParaRPr lang="es-MX"/>
          </a:p>
        </p:txBody>
      </p:sp>
      <p:sp>
        <p:nvSpPr>
          <p:cNvPr id="9" name="5 Marcador de número de diapositiva"/>
          <p:cNvSpPr>
            <a:spLocks noGrp="1"/>
          </p:cNvSpPr>
          <p:nvPr>
            <p:ph type="sldNum" sz="quarter" idx="12"/>
          </p:nvPr>
        </p:nvSpPr>
        <p:spPr/>
        <p:txBody>
          <a:bodyPr/>
          <a:lstStyle>
            <a:lvl1pPr>
              <a:defRPr/>
            </a:lvl1pPr>
          </a:lstStyle>
          <a:p>
            <a:pPr>
              <a:defRPr/>
            </a:pPr>
            <a:fld id="{29C04E7C-2AE1-4FC2-AB07-8CEEDAB750D9}" type="slidenum">
              <a:rPr lang="es-MX"/>
              <a:pPr>
                <a:defRPr/>
              </a:pPr>
              <a:t>‹Nº›</a:t>
            </a:fld>
            <a:endParaRPr lang="es-MX"/>
          </a:p>
        </p:txBody>
      </p:sp>
    </p:spTree>
    <p:extLst>
      <p:ext uri="{BB962C8B-B14F-4D97-AF65-F5344CB8AC3E}">
        <p14:creationId xmlns:p14="http://schemas.microsoft.com/office/powerpoint/2010/main" val="2778939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0C9FC4CA-632B-4EC2-B610-B70DDD3C5049}" type="datetimeFigureOut">
              <a:rPr lang="es-MX"/>
              <a:pPr>
                <a:defRPr/>
              </a:pPr>
              <a:t>18/06/2015</a:t>
            </a:fld>
            <a:endParaRPr lang="es-MX"/>
          </a:p>
        </p:txBody>
      </p:sp>
      <p:sp>
        <p:nvSpPr>
          <p:cNvPr id="4" name="4 Marcador de pie de página"/>
          <p:cNvSpPr>
            <a:spLocks noGrp="1"/>
          </p:cNvSpPr>
          <p:nvPr>
            <p:ph type="ftr" sz="quarter" idx="11"/>
          </p:nvPr>
        </p:nvSpPr>
        <p:spPr/>
        <p:txBody>
          <a:bodyPr/>
          <a:lstStyle>
            <a:lvl1pPr>
              <a:defRPr/>
            </a:lvl1pPr>
          </a:lstStyle>
          <a:p>
            <a:pPr>
              <a:defRPr/>
            </a:pPr>
            <a:endParaRPr lang="es-MX"/>
          </a:p>
        </p:txBody>
      </p:sp>
      <p:sp>
        <p:nvSpPr>
          <p:cNvPr id="5" name="5 Marcador de número de diapositiva"/>
          <p:cNvSpPr>
            <a:spLocks noGrp="1"/>
          </p:cNvSpPr>
          <p:nvPr>
            <p:ph type="sldNum" sz="quarter" idx="12"/>
          </p:nvPr>
        </p:nvSpPr>
        <p:spPr/>
        <p:txBody>
          <a:bodyPr/>
          <a:lstStyle>
            <a:lvl1pPr>
              <a:defRPr/>
            </a:lvl1pPr>
          </a:lstStyle>
          <a:p>
            <a:pPr>
              <a:defRPr/>
            </a:pPr>
            <a:fld id="{4D167E83-065F-41C5-94FB-077EA18702F6}" type="slidenum">
              <a:rPr lang="es-MX"/>
              <a:pPr>
                <a:defRPr/>
              </a:pPr>
              <a:t>‹Nº›</a:t>
            </a:fld>
            <a:endParaRPr lang="es-MX"/>
          </a:p>
        </p:txBody>
      </p:sp>
    </p:spTree>
    <p:extLst>
      <p:ext uri="{BB962C8B-B14F-4D97-AF65-F5344CB8AC3E}">
        <p14:creationId xmlns:p14="http://schemas.microsoft.com/office/powerpoint/2010/main" val="2503113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55FB805F-B354-4048-B765-5354B20FA4BD}" type="datetimeFigureOut">
              <a:rPr lang="es-MX"/>
              <a:pPr>
                <a:defRPr/>
              </a:pPr>
              <a:t>18/06/2015</a:t>
            </a:fld>
            <a:endParaRPr lang="es-MX"/>
          </a:p>
        </p:txBody>
      </p:sp>
      <p:sp>
        <p:nvSpPr>
          <p:cNvPr id="3" name="4 Marcador de pie de página"/>
          <p:cNvSpPr>
            <a:spLocks noGrp="1"/>
          </p:cNvSpPr>
          <p:nvPr>
            <p:ph type="ftr" sz="quarter" idx="11"/>
          </p:nvPr>
        </p:nvSpPr>
        <p:spPr/>
        <p:txBody>
          <a:bodyPr/>
          <a:lstStyle>
            <a:lvl1pPr>
              <a:defRPr/>
            </a:lvl1pPr>
          </a:lstStyle>
          <a:p>
            <a:pPr>
              <a:defRPr/>
            </a:pPr>
            <a:endParaRPr lang="es-MX"/>
          </a:p>
        </p:txBody>
      </p:sp>
      <p:sp>
        <p:nvSpPr>
          <p:cNvPr id="4" name="5 Marcador de número de diapositiva"/>
          <p:cNvSpPr>
            <a:spLocks noGrp="1"/>
          </p:cNvSpPr>
          <p:nvPr>
            <p:ph type="sldNum" sz="quarter" idx="12"/>
          </p:nvPr>
        </p:nvSpPr>
        <p:spPr/>
        <p:txBody>
          <a:bodyPr/>
          <a:lstStyle>
            <a:lvl1pPr>
              <a:defRPr/>
            </a:lvl1pPr>
          </a:lstStyle>
          <a:p>
            <a:pPr>
              <a:defRPr/>
            </a:pPr>
            <a:fld id="{7443ABB9-5B41-4712-B681-70B1A204D668}" type="slidenum">
              <a:rPr lang="es-MX"/>
              <a:pPr>
                <a:defRPr/>
              </a:pPr>
              <a:t>‹Nº›</a:t>
            </a:fld>
            <a:endParaRPr lang="es-MX"/>
          </a:p>
        </p:txBody>
      </p:sp>
    </p:spTree>
    <p:extLst>
      <p:ext uri="{BB962C8B-B14F-4D97-AF65-F5344CB8AC3E}">
        <p14:creationId xmlns:p14="http://schemas.microsoft.com/office/powerpoint/2010/main" val="3939637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FA7247A-B2D4-401F-A27B-F02AC34F6471}" type="datetimeFigureOut">
              <a:rPr lang="es-MX"/>
              <a:pPr>
                <a:defRPr/>
              </a:pPr>
              <a:t>18/06/2015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0EDC6188-F5EE-4C37-B235-D4CFBFB47566}" type="slidenum">
              <a:rPr lang="es-MX"/>
              <a:pPr>
                <a:defRPr/>
              </a:pPr>
              <a:t>‹Nº›</a:t>
            </a:fld>
            <a:endParaRPr lang="es-MX"/>
          </a:p>
        </p:txBody>
      </p:sp>
    </p:spTree>
    <p:extLst>
      <p:ext uri="{BB962C8B-B14F-4D97-AF65-F5344CB8AC3E}">
        <p14:creationId xmlns:p14="http://schemas.microsoft.com/office/powerpoint/2010/main" val="3643804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99B23F8D-C50E-4AFB-B1AA-9D37BE6548C5}" type="datetimeFigureOut">
              <a:rPr lang="es-MX"/>
              <a:pPr>
                <a:defRPr/>
              </a:pPr>
              <a:t>18/06/2015</a:t>
            </a:fld>
            <a:endParaRPr lang="es-MX"/>
          </a:p>
        </p:txBody>
      </p:sp>
      <p:sp>
        <p:nvSpPr>
          <p:cNvPr id="6" name="4 Marcador de pie de página"/>
          <p:cNvSpPr>
            <a:spLocks noGrp="1"/>
          </p:cNvSpPr>
          <p:nvPr>
            <p:ph type="ftr" sz="quarter" idx="11"/>
          </p:nvPr>
        </p:nvSpPr>
        <p:spPr/>
        <p:txBody>
          <a:bodyPr/>
          <a:lstStyle>
            <a:lvl1pPr>
              <a:defRPr/>
            </a:lvl1pPr>
          </a:lstStyle>
          <a:p>
            <a:pPr>
              <a:defRPr/>
            </a:pPr>
            <a:endParaRPr lang="es-MX"/>
          </a:p>
        </p:txBody>
      </p:sp>
      <p:sp>
        <p:nvSpPr>
          <p:cNvPr id="7" name="5 Marcador de número de diapositiva"/>
          <p:cNvSpPr>
            <a:spLocks noGrp="1"/>
          </p:cNvSpPr>
          <p:nvPr>
            <p:ph type="sldNum" sz="quarter" idx="12"/>
          </p:nvPr>
        </p:nvSpPr>
        <p:spPr/>
        <p:txBody>
          <a:bodyPr/>
          <a:lstStyle>
            <a:lvl1pPr>
              <a:defRPr/>
            </a:lvl1pPr>
          </a:lstStyle>
          <a:p>
            <a:pPr>
              <a:defRPr/>
            </a:pPr>
            <a:fld id="{E35AA6CD-B788-472B-8D2B-16725589647C}" type="slidenum">
              <a:rPr lang="es-MX"/>
              <a:pPr>
                <a:defRPr/>
              </a:pPr>
              <a:t>‹Nº›</a:t>
            </a:fld>
            <a:endParaRPr lang="es-MX"/>
          </a:p>
        </p:txBody>
      </p:sp>
    </p:spTree>
    <p:extLst>
      <p:ext uri="{BB962C8B-B14F-4D97-AF65-F5344CB8AC3E}">
        <p14:creationId xmlns:p14="http://schemas.microsoft.com/office/powerpoint/2010/main" val="320923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3B6F00D8-F632-4912-B715-16B8B056B0D3}" type="datetimeFigureOut">
              <a:rPr lang="es-MX"/>
              <a:pPr>
                <a:defRPr/>
              </a:pPr>
              <a:t>18/06/2015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EB9C831-5C6D-48CE-A8B9-ECCB82598026}"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10.vml"/><Relationship Id="rId4" Type="http://schemas.openxmlformats.org/officeDocument/2006/relationships/image" Target="../media/image1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11.vml"/><Relationship Id="rId4" Type="http://schemas.openxmlformats.org/officeDocument/2006/relationships/image" Target="../media/image1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12.png"/></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13.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3 Título"/>
          <p:cNvSpPr>
            <a:spLocks noGrp="1"/>
          </p:cNvSpPr>
          <p:nvPr>
            <p:ph type="ctrTitle"/>
          </p:nvPr>
        </p:nvSpPr>
        <p:spPr>
          <a:xfrm>
            <a:off x="685800" y="1571625"/>
            <a:ext cx="7772400" cy="2028825"/>
          </a:xfrm>
        </p:spPr>
        <p:txBody>
          <a:bodyPr/>
          <a:lstStyle/>
          <a:p>
            <a:pPr eaLnBrk="1" hangingPunct="1"/>
            <a:r>
              <a:rPr lang="es-ES" b="1" smtClean="0"/>
              <a:t>CARACTERÍSTICAS DE LOS GENERADORES DE C.C.</a:t>
            </a:r>
            <a:endParaRPr lang="es-MX"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457200" y="274638"/>
            <a:ext cx="8258175" cy="6083300"/>
          </a:xfrm>
        </p:spPr>
        <p:txBody>
          <a:bodyPr/>
          <a:lstStyle/>
          <a:p>
            <a:pPr eaLnBrk="1" hangingPunct="1"/>
            <a:r>
              <a:rPr lang="es-ES" b="1" i="1" smtClean="0">
                <a:latin typeface="Arial" panose="020B0604020202020204" pitchFamily="34" charset="0"/>
                <a:cs typeface="Arial" panose="020B0604020202020204" pitchFamily="34" charset="0"/>
              </a:rPr>
              <a:t>Generadores autoexcitados.</a:t>
            </a:r>
            <a:r>
              <a:rPr lang="es-ES" smtClean="0">
                <a:latin typeface="Arial" panose="020B0604020202020204" pitchFamily="34" charset="0"/>
                <a:cs typeface="Arial" panose="020B0604020202020204" pitchFamily="34" charset="0"/>
              </a:rPr>
              <a:t> Son autoexcitados cuando la corriente de excitación está constituida  toda o en parte por la corriente de la maquina. </a:t>
            </a:r>
            <a:r>
              <a:rPr lang="es-MX" smtClean="0">
                <a:latin typeface="Arial" panose="020B0604020202020204" pitchFamily="34" charset="0"/>
                <a:cs typeface="Arial" panose="020B0604020202020204" pitchFamily="34" charset="0"/>
              </a:rPr>
              <a:t/>
            </a:r>
            <a:br>
              <a:rPr lang="es-MX" smtClean="0">
                <a:latin typeface="Arial" panose="020B0604020202020204" pitchFamily="34" charset="0"/>
                <a:cs typeface="Arial" panose="020B0604020202020204" pitchFamily="34" charset="0"/>
              </a:rPr>
            </a:br>
            <a:endParaRPr lang="es-MX" smtClean="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083300"/>
          </a:xfrm>
        </p:spPr>
        <p:txBody>
          <a:bodyPr rtlCol="0">
            <a:normAutofit fontScale="90000"/>
          </a:bodyPr>
          <a:lstStyle/>
          <a:p>
            <a:pPr algn="l" eaLnBrk="1" fontAlgn="auto" hangingPunct="1">
              <a:spcAft>
                <a:spcPts val="0"/>
              </a:spcAft>
              <a:defRPr/>
            </a:pPr>
            <a:r>
              <a:rPr lang="es-ES" dirty="0" smtClean="0">
                <a:latin typeface="Arial" pitchFamily="34" charset="0"/>
                <a:cs typeface="Arial" pitchFamily="34" charset="0"/>
              </a:rPr>
              <a:t>Estas máquinas cuando se ponen a operar por primera vez deben ser excitadas en forma independiente, después cuando se tiene ya un magnetismo remanente (residual) que se refuerza con la corriente de la maquina, se tiene el sistema de autoexcitación que puede ser:</a:t>
            </a:r>
            <a:endParaRPr lang="es-MX"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457200" y="274638"/>
            <a:ext cx="8229600" cy="6083300"/>
          </a:xfrm>
        </p:spPr>
        <p:txBody>
          <a:bodyPr/>
          <a:lstStyle/>
          <a:p>
            <a:pPr algn="just" eaLnBrk="1" hangingPunct="1"/>
            <a:r>
              <a:rPr lang="es-ES" b="1" smtClean="0"/>
              <a:t>Generador con excitación en derivación o paralelo. (shunt).</a:t>
            </a:r>
            <a:r>
              <a:rPr lang="es-MX" smtClean="0"/>
              <a:t/>
            </a:r>
            <a:br>
              <a:rPr lang="es-MX" smtClean="0"/>
            </a:br>
            <a:r>
              <a:rPr lang="es-ES" smtClean="0"/>
              <a:t> En este generador, el devanado de campo y la armadura están conectados en paralelo, la intensidad del campo paralelo es prácticamente constante e independiente de la carga. </a:t>
            </a:r>
            <a:endParaRPr lang="es-MX"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a:xfrm>
            <a:off x="500063" y="857250"/>
            <a:ext cx="8229600" cy="4440238"/>
          </a:xfrm>
        </p:spPr>
        <p:txBody>
          <a:bodyPr/>
          <a:lstStyle/>
          <a:p>
            <a:pPr eaLnBrk="1" hangingPunct="1"/>
            <a:r>
              <a:rPr lang="es-ES" smtClean="0"/>
              <a:t>Sin embargo, al aumentar la carga disminuye la tensión que se produce en el inducido (armadura).</a:t>
            </a:r>
            <a:endParaRPr lang="es-MX"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15363" name="Object 1"/>
          <p:cNvGraphicFramePr>
            <a:graphicFrameLocks noChangeAspect="1"/>
          </p:cNvGraphicFramePr>
          <p:nvPr/>
        </p:nvGraphicFramePr>
        <p:xfrm>
          <a:off x="285750" y="922338"/>
          <a:ext cx="8588375" cy="4506912"/>
        </p:xfrm>
        <a:graphic>
          <a:graphicData uri="http://schemas.openxmlformats.org/presentationml/2006/ole">
            <mc:AlternateContent xmlns:mc="http://schemas.openxmlformats.org/markup-compatibility/2006">
              <mc:Choice xmlns:v="urn:schemas-microsoft-com:vml" Requires="v">
                <p:oleObj spid="_x0000_s15364" name="Imagen de mapa de bits" r:id="rId3" imgW="3409524" imgH="2362530" progId="Paint.Picture">
                  <p:embed/>
                </p:oleObj>
              </mc:Choice>
              <mc:Fallback>
                <p:oleObj name="Imagen de mapa de bits" r:id="rId3" imgW="3409524" imgH="2362530"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922338"/>
                        <a:ext cx="8588375" cy="450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a:xfrm>
            <a:off x="457200" y="274638"/>
            <a:ext cx="8229600" cy="6154737"/>
          </a:xfrm>
        </p:spPr>
        <p:txBody>
          <a:bodyPr/>
          <a:lstStyle/>
          <a:p>
            <a:pPr algn="just" eaLnBrk="1" hangingPunct="1"/>
            <a:r>
              <a:rPr lang="es-ES" smtClean="0"/>
              <a:t>Una característica de este tipo de generadores es que el ligero descenso del voltaje de salida al aumentar la carga. La tensión es máxima en vacío y decrece  gradualmente a medida que la carga aumenta.</a:t>
            </a:r>
            <a:endParaRPr lang="es-MX"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17411" name="Object 1"/>
          <p:cNvGraphicFramePr>
            <a:graphicFrameLocks noChangeAspect="1"/>
          </p:cNvGraphicFramePr>
          <p:nvPr/>
        </p:nvGraphicFramePr>
        <p:xfrm>
          <a:off x="357188" y="1500188"/>
          <a:ext cx="8215312" cy="3670300"/>
        </p:xfrm>
        <a:graphic>
          <a:graphicData uri="http://schemas.openxmlformats.org/presentationml/2006/ole">
            <mc:AlternateContent xmlns:mc="http://schemas.openxmlformats.org/markup-compatibility/2006">
              <mc:Choice xmlns:v="urn:schemas-microsoft-com:vml" Requires="v">
                <p:oleObj spid="_x0000_s17412" name="Imagen de mapa de bits" r:id="rId3" imgW="3657143" imgH="2343477" progId="Paint.Picture">
                  <p:embed/>
                </p:oleObj>
              </mc:Choice>
              <mc:Fallback>
                <p:oleObj name="Imagen de mapa de bits" r:id="rId3" imgW="3657143" imgH="2343477"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8" y="1500188"/>
                        <a:ext cx="8215312" cy="367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a:xfrm>
            <a:off x="457200" y="274638"/>
            <a:ext cx="8229600" cy="6083300"/>
          </a:xfrm>
        </p:spPr>
        <p:txBody>
          <a:bodyPr/>
          <a:lstStyle/>
          <a:p>
            <a:pPr algn="l" eaLnBrk="1" hangingPunct="1"/>
            <a:r>
              <a:rPr lang="es-ES" b="1" i="1" smtClean="0"/>
              <a:t>Las principales relaciones para los generadores en derivación con carga, son:</a:t>
            </a:r>
            <a:r>
              <a:rPr lang="es-MX" smtClean="0"/>
              <a:t/>
            </a:r>
            <a:br>
              <a:rPr lang="es-MX" smtClean="0"/>
            </a:br>
            <a:r>
              <a:rPr lang="es-ES" smtClean="0"/>
              <a:t>Corriente de campo paralelo:</a:t>
            </a:r>
            <a:r>
              <a:rPr lang="es-MX" smtClean="0"/>
              <a:t/>
            </a:r>
            <a:br>
              <a:rPr lang="es-MX" smtClean="0"/>
            </a:br>
            <a:r>
              <a:rPr lang="es-ES" smtClean="0"/>
              <a:t>Corriente de armadura:	</a:t>
            </a:r>
            <a:r>
              <a:rPr lang="es-ES" b="1" smtClean="0"/>
              <a:t>Ia = Icp + I</a:t>
            </a:r>
            <a:r>
              <a:rPr lang="es-ES" smtClean="0"/>
              <a:t/>
            </a:r>
            <a:br>
              <a:rPr lang="es-ES" smtClean="0"/>
            </a:br>
            <a:r>
              <a:rPr lang="es-ES" b="1" smtClean="0"/>
              <a:t>I</a:t>
            </a:r>
            <a:r>
              <a:rPr lang="es-ES" smtClean="0"/>
              <a:t> = Corriente de carga</a:t>
            </a:r>
            <a:endParaRPr lang="es-MX"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xfrm>
            <a:off x="457200" y="274638"/>
            <a:ext cx="8229600" cy="6154737"/>
          </a:xfrm>
        </p:spPr>
        <p:txBody>
          <a:bodyPr/>
          <a:lstStyle/>
          <a:p>
            <a:pPr algn="l" eaLnBrk="1" hangingPunct="1"/>
            <a:r>
              <a:rPr lang="es-ES" smtClean="0"/>
              <a:t>Voltaje en terminales:</a:t>
            </a:r>
            <a:br>
              <a:rPr lang="es-ES" smtClean="0"/>
            </a:br>
            <a:r>
              <a:rPr lang="es-ES" smtClean="0"/>
              <a:t>               </a:t>
            </a:r>
            <a:r>
              <a:rPr lang="es-ES" b="1" smtClean="0"/>
              <a:t>V = Eg – Ra Ia</a:t>
            </a:r>
            <a:r>
              <a:rPr lang="es-MX" smtClean="0"/>
              <a:t/>
            </a:r>
            <a:br>
              <a:rPr lang="es-MX" smtClean="0"/>
            </a:br>
            <a:r>
              <a:rPr lang="es-ES" smtClean="0"/>
              <a:t> Potencia desarrollada: </a:t>
            </a:r>
            <a:br>
              <a:rPr lang="es-ES" smtClean="0"/>
            </a:br>
            <a:r>
              <a:rPr lang="es-ES" smtClean="0"/>
              <a:t>              </a:t>
            </a:r>
            <a:r>
              <a:rPr lang="es-ES" b="1" smtClean="0"/>
              <a:t>Pent = Eg Ia</a:t>
            </a:r>
            <a:r>
              <a:rPr lang="es-MX" smtClean="0"/>
              <a:t/>
            </a:r>
            <a:br>
              <a:rPr lang="es-MX" smtClean="0"/>
            </a:br>
            <a:r>
              <a:rPr lang="es-ES" smtClean="0"/>
              <a:t> Potencia entregada:</a:t>
            </a:r>
            <a:br>
              <a:rPr lang="es-ES" smtClean="0"/>
            </a:br>
            <a:r>
              <a:rPr lang="es-ES" smtClean="0"/>
              <a:t>         	</a:t>
            </a:r>
            <a:r>
              <a:rPr lang="es-ES" b="1" smtClean="0"/>
              <a:t>Psal = V I</a:t>
            </a:r>
            <a:r>
              <a:rPr lang="es-MX" smtClean="0"/>
              <a:t/>
            </a:r>
            <a:br>
              <a:rPr lang="es-MX" smtClean="0"/>
            </a:br>
            <a:endParaRPr lang="es-MX"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a:xfrm>
            <a:off x="457200" y="274638"/>
            <a:ext cx="8229600" cy="6154737"/>
          </a:xfrm>
        </p:spPr>
        <p:txBody>
          <a:bodyPr/>
          <a:lstStyle/>
          <a:p>
            <a:pPr algn="just" eaLnBrk="1" hangingPunct="1"/>
            <a:r>
              <a:rPr lang="es-ES" b="1" smtClean="0"/>
              <a:t>Generador con excitación en serie.</a:t>
            </a:r>
            <a:r>
              <a:rPr lang="es-MX" smtClean="0"/>
              <a:t/>
            </a:r>
            <a:br>
              <a:rPr lang="es-MX" smtClean="0"/>
            </a:br>
            <a:r>
              <a:rPr lang="es-ES" smtClean="0"/>
              <a:t> En este tipo de generador, se utilizó antiguamente para alumbrado de calles, pero hoy se emplea raras veces. El inducido, el devanado inductor y la carga van conectados en serie. </a:t>
            </a:r>
            <a:endParaRPr lang="es-MX"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3 Título"/>
          <p:cNvSpPr>
            <a:spLocks noGrp="1"/>
          </p:cNvSpPr>
          <p:nvPr>
            <p:ph type="title"/>
          </p:nvPr>
        </p:nvSpPr>
        <p:spPr>
          <a:xfrm>
            <a:off x="457200" y="274638"/>
            <a:ext cx="8229600" cy="6083300"/>
          </a:xfrm>
        </p:spPr>
        <p:txBody>
          <a:bodyPr/>
          <a:lstStyle/>
          <a:p>
            <a:pPr algn="just" eaLnBrk="1" hangingPunct="1"/>
            <a:r>
              <a:rPr lang="es-ES" sz="3200" b="1" smtClean="0">
                <a:latin typeface="Arial" panose="020B0604020202020204" pitchFamily="34" charset="0"/>
                <a:cs typeface="Arial" panose="020B0604020202020204" pitchFamily="34" charset="0"/>
              </a:rPr>
              <a:t>SISTEMAS DE EXCITACIÓN.</a:t>
            </a:r>
            <a:r>
              <a:rPr lang="es-MX" sz="3200" smtClean="0">
                <a:latin typeface="Arial" panose="020B0604020202020204" pitchFamily="34" charset="0"/>
                <a:cs typeface="Arial" panose="020B0604020202020204" pitchFamily="34" charset="0"/>
              </a:rPr>
              <a:t/>
            </a:r>
            <a:br>
              <a:rPr lang="es-MX" sz="3200" smtClean="0">
                <a:latin typeface="Arial" panose="020B0604020202020204" pitchFamily="34" charset="0"/>
                <a:cs typeface="Arial" panose="020B0604020202020204" pitchFamily="34" charset="0"/>
              </a:rPr>
            </a:br>
            <a:r>
              <a:rPr lang="es-ES" sz="3200" smtClean="0">
                <a:latin typeface="Arial" panose="020B0604020202020204" pitchFamily="34" charset="0"/>
                <a:cs typeface="Arial" panose="020B0604020202020204" pitchFamily="34" charset="0"/>
              </a:rPr>
              <a:t> </a:t>
            </a:r>
            <a:r>
              <a:rPr lang="es-MX" sz="3200" smtClean="0">
                <a:latin typeface="Arial" panose="020B0604020202020204" pitchFamily="34" charset="0"/>
                <a:cs typeface="Arial" panose="020B0604020202020204" pitchFamily="34" charset="0"/>
              </a:rPr>
              <a:t/>
            </a:r>
            <a:br>
              <a:rPr lang="es-MX" sz="3200" smtClean="0">
                <a:latin typeface="Arial" panose="020B0604020202020204" pitchFamily="34" charset="0"/>
                <a:cs typeface="Arial" panose="020B0604020202020204" pitchFamily="34" charset="0"/>
              </a:rPr>
            </a:br>
            <a:r>
              <a:rPr lang="es-ES" sz="2800" smtClean="0">
                <a:latin typeface="Arial" panose="020B0604020202020204" pitchFamily="34" charset="0"/>
                <a:cs typeface="Arial" panose="020B0604020202020204" pitchFamily="34" charset="0"/>
              </a:rPr>
              <a:t>El campo magnético en las máquinas de c.c., está producido por el inductor, el cual consta de un circuito magnético con polos de material magnético, sobre los cuales se colocan las bobinas de campo, por cuyos conductores circula una corriente continua, a esta corriente se le conoce como corriente de excitación y según sea la forma como esta corriente se obtenga</a:t>
            </a:r>
            <a:r>
              <a:rPr lang="es-MX" sz="2800" smtClean="0">
                <a:latin typeface="Arial" panose="020B0604020202020204" pitchFamily="34" charset="0"/>
                <a:cs typeface="Arial" panose="020B0604020202020204" pitchFamily="34" charset="0"/>
              </a:rPr>
              <a:t/>
            </a:r>
            <a:br>
              <a:rPr lang="es-MX" sz="2800" smtClean="0">
                <a:latin typeface="Arial" panose="020B0604020202020204" pitchFamily="34" charset="0"/>
                <a:cs typeface="Arial" panose="020B0604020202020204" pitchFamily="34" charset="0"/>
              </a:rPr>
            </a:br>
            <a:endParaRPr lang="es-MX" sz="3200" smtClean="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a:xfrm>
            <a:off x="457200" y="274638"/>
            <a:ext cx="8229600" cy="5940425"/>
          </a:xfrm>
        </p:spPr>
        <p:txBody>
          <a:bodyPr/>
          <a:lstStyle/>
          <a:p>
            <a:pPr algn="just" eaLnBrk="1" hangingPunct="1"/>
            <a:r>
              <a:rPr lang="es-ES" smtClean="0"/>
              <a:t>Si esta se desconecta de los bornes de salida del generador, quedará interrumpido el circuito de excitación y por lo tanto no se producirá en el inducido tensión alguna.</a:t>
            </a:r>
            <a:endParaRPr lang="es-MX"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22531" name="Object 1"/>
          <p:cNvGraphicFramePr>
            <a:graphicFrameLocks noChangeAspect="1"/>
          </p:cNvGraphicFramePr>
          <p:nvPr/>
        </p:nvGraphicFramePr>
        <p:xfrm>
          <a:off x="285750" y="1000125"/>
          <a:ext cx="8540750" cy="4643438"/>
        </p:xfrm>
        <a:graphic>
          <a:graphicData uri="http://schemas.openxmlformats.org/presentationml/2006/ole">
            <mc:AlternateContent xmlns:mc="http://schemas.openxmlformats.org/markup-compatibility/2006">
              <mc:Choice xmlns:v="urn:schemas-microsoft-com:vml" Requires="v">
                <p:oleObj spid="_x0000_s22532" name="Imagen de mapa de bits" r:id="rId3" imgW="3029373" imgH="2514286" progId="Paint.Picture">
                  <p:embed/>
                </p:oleObj>
              </mc:Choice>
              <mc:Fallback>
                <p:oleObj name="Imagen de mapa de bits" r:id="rId3" imgW="3029373" imgH="2514286"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 y="1000125"/>
                        <a:ext cx="8540750" cy="464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a:xfrm>
            <a:off x="457200" y="274638"/>
            <a:ext cx="8229600" cy="6083300"/>
          </a:xfrm>
        </p:spPr>
        <p:txBody>
          <a:bodyPr/>
          <a:lstStyle/>
          <a:p>
            <a:pPr algn="just" eaLnBrk="1" hangingPunct="1"/>
            <a:r>
              <a:rPr lang="es-ES" smtClean="0"/>
              <a:t>En cambio si se conecta una carga pequeña (una lámpara por ejemplo), circulará una pequeña corriente por el devanado inductor y en consecuencia se generará en el inducido una fuerza electromotriz también pequeña. </a:t>
            </a:r>
            <a:endParaRPr lang="es-MX"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083300"/>
          </a:xfrm>
        </p:spPr>
        <p:txBody>
          <a:bodyPr rtlCol="0">
            <a:normAutofit fontScale="90000"/>
          </a:bodyPr>
          <a:lstStyle/>
          <a:p>
            <a:pPr algn="just" eaLnBrk="1" fontAlgn="auto" hangingPunct="1">
              <a:spcAft>
                <a:spcPts val="0"/>
              </a:spcAft>
              <a:defRPr/>
            </a:pPr>
            <a:r>
              <a:rPr lang="es-ES" dirty="0" smtClean="0"/>
              <a:t>Si la carga conectada es mayor, también serán mayores la corriente de excitación y la fuerza electromotriz inducida. Generalizando, al aumentar la carga aumenta la fuerza electromotriz inducida. Sin carga la tensión en los bornes de salida es nula, y a plena carga, máxima.</a:t>
            </a:r>
            <a:endParaRPr lang="es-MX"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25603" name="Object 1"/>
          <p:cNvGraphicFramePr>
            <a:graphicFrameLocks noChangeAspect="1"/>
          </p:cNvGraphicFramePr>
          <p:nvPr/>
        </p:nvGraphicFramePr>
        <p:xfrm>
          <a:off x="357188" y="1000125"/>
          <a:ext cx="8412162" cy="4071938"/>
        </p:xfrm>
        <a:graphic>
          <a:graphicData uri="http://schemas.openxmlformats.org/presentationml/2006/ole">
            <mc:AlternateContent xmlns:mc="http://schemas.openxmlformats.org/markup-compatibility/2006">
              <mc:Choice xmlns:v="urn:schemas-microsoft-com:vml" Requires="v">
                <p:oleObj spid="_x0000_s25604" name="Imagen de mapa de bits" r:id="rId3" imgW="3524742" imgH="2486372" progId="Paint.Picture">
                  <p:embed/>
                </p:oleObj>
              </mc:Choice>
              <mc:Fallback>
                <p:oleObj name="Imagen de mapa de bits" r:id="rId3" imgW="3524742" imgH="2486372"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8" y="1000125"/>
                        <a:ext cx="8412162" cy="407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p:nvPr>
        </p:nvSpPr>
        <p:spPr>
          <a:xfrm>
            <a:off x="457200" y="274638"/>
            <a:ext cx="8229600" cy="6154737"/>
          </a:xfrm>
        </p:spPr>
        <p:txBody>
          <a:bodyPr/>
          <a:lstStyle/>
          <a:p>
            <a:pPr algn="l" eaLnBrk="1" hangingPunct="1"/>
            <a:r>
              <a:rPr lang="es-ES" sz="3600" b="1" i="1" smtClean="0">
                <a:latin typeface="Arial" panose="020B0604020202020204" pitchFamily="34" charset="0"/>
                <a:cs typeface="Arial" panose="020B0604020202020204" pitchFamily="34" charset="0"/>
              </a:rPr>
              <a:t>Las principales relaciones para los generadores serie con carga, son:</a:t>
            </a:r>
            <a:r>
              <a:rPr lang="es-MX" sz="3600" smtClean="0">
                <a:latin typeface="Arial" panose="020B0604020202020204" pitchFamily="34" charset="0"/>
                <a:cs typeface="Arial" panose="020B0604020202020204" pitchFamily="34" charset="0"/>
              </a:rPr>
              <a:t/>
            </a:r>
            <a:br>
              <a:rPr lang="es-MX" sz="3600" smtClean="0">
                <a:latin typeface="Arial" panose="020B0604020202020204" pitchFamily="34" charset="0"/>
                <a:cs typeface="Arial" panose="020B0604020202020204" pitchFamily="34" charset="0"/>
              </a:rPr>
            </a:br>
            <a:r>
              <a:rPr lang="es-ES" sz="3600" smtClean="0">
                <a:latin typeface="Arial" panose="020B0604020202020204" pitchFamily="34" charset="0"/>
                <a:cs typeface="Arial" panose="020B0604020202020204" pitchFamily="34" charset="0"/>
              </a:rPr>
              <a:t>  </a:t>
            </a:r>
            <a:r>
              <a:rPr lang="es-MX" sz="3600" smtClean="0">
                <a:latin typeface="Arial" panose="020B0604020202020204" pitchFamily="34" charset="0"/>
                <a:cs typeface="Arial" panose="020B0604020202020204" pitchFamily="34" charset="0"/>
              </a:rPr>
              <a:t/>
            </a:r>
            <a:br>
              <a:rPr lang="es-MX" sz="3600" smtClean="0">
                <a:latin typeface="Arial" panose="020B0604020202020204" pitchFamily="34" charset="0"/>
                <a:cs typeface="Arial" panose="020B0604020202020204" pitchFamily="34" charset="0"/>
              </a:rPr>
            </a:br>
            <a:r>
              <a:rPr lang="es-ES" sz="3600" smtClean="0">
                <a:latin typeface="Arial" panose="020B0604020202020204" pitchFamily="34" charset="0"/>
                <a:cs typeface="Arial" panose="020B0604020202020204" pitchFamily="34" charset="0"/>
              </a:rPr>
              <a:t>Para las corrientes: </a:t>
            </a:r>
            <a:br>
              <a:rPr lang="es-ES" sz="3600" smtClean="0">
                <a:latin typeface="Arial" panose="020B0604020202020204" pitchFamily="34" charset="0"/>
                <a:cs typeface="Arial" panose="020B0604020202020204" pitchFamily="34" charset="0"/>
              </a:rPr>
            </a:br>
            <a:r>
              <a:rPr lang="es-ES" sz="3600" smtClean="0">
                <a:latin typeface="Arial" panose="020B0604020202020204" pitchFamily="34" charset="0"/>
                <a:cs typeface="Arial" panose="020B0604020202020204" pitchFamily="34" charset="0"/>
              </a:rPr>
              <a:t>		</a:t>
            </a:r>
            <a:r>
              <a:rPr lang="es-ES" sz="3600" b="1" smtClean="0">
                <a:latin typeface="Arial" panose="020B0604020202020204" pitchFamily="34" charset="0"/>
                <a:cs typeface="Arial" panose="020B0604020202020204" pitchFamily="34" charset="0"/>
              </a:rPr>
              <a:t>Ia = Ics = I</a:t>
            </a:r>
            <a:r>
              <a:rPr lang="es-MX" sz="3600" smtClean="0">
                <a:latin typeface="Arial" panose="020B0604020202020204" pitchFamily="34" charset="0"/>
                <a:cs typeface="Arial" panose="020B0604020202020204" pitchFamily="34" charset="0"/>
              </a:rPr>
              <a:t/>
            </a:r>
            <a:br>
              <a:rPr lang="es-MX" sz="3600" smtClean="0">
                <a:latin typeface="Arial" panose="020B0604020202020204" pitchFamily="34" charset="0"/>
                <a:cs typeface="Arial" panose="020B0604020202020204" pitchFamily="34" charset="0"/>
              </a:rPr>
            </a:br>
            <a:r>
              <a:rPr lang="es-ES" sz="3600" smtClean="0">
                <a:latin typeface="Arial" panose="020B0604020202020204" pitchFamily="34" charset="0"/>
                <a:cs typeface="Arial" panose="020B0604020202020204" pitchFamily="34" charset="0"/>
              </a:rPr>
              <a:t> Voltaje en las terminales:</a:t>
            </a:r>
            <a:br>
              <a:rPr lang="es-ES" sz="3600" smtClean="0">
                <a:latin typeface="Arial" panose="020B0604020202020204" pitchFamily="34" charset="0"/>
                <a:cs typeface="Arial" panose="020B0604020202020204" pitchFamily="34" charset="0"/>
              </a:rPr>
            </a:br>
            <a:r>
              <a:rPr lang="es-ES" sz="3600" smtClean="0">
                <a:latin typeface="Arial" panose="020B0604020202020204" pitchFamily="34" charset="0"/>
                <a:cs typeface="Arial" panose="020B0604020202020204" pitchFamily="34" charset="0"/>
              </a:rPr>
              <a:t>		</a:t>
            </a:r>
            <a:r>
              <a:rPr lang="es-ES" sz="3600" b="1" smtClean="0">
                <a:latin typeface="Arial" panose="020B0604020202020204" pitchFamily="34" charset="0"/>
                <a:cs typeface="Arial" panose="020B0604020202020204" pitchFamily="34" charset="0"/>
              </a:rPr>
              <a:t>V = Eg – (Ra + Rcs) I</a:t>
            </a:r>
            <a:r>
              <a:rPr lang="es-MX" sz="3600" smtClean="0">
                <a:latin typeface="Arial" panose="020B0604020202020204" pitchFamily="34" charset="0"/>
                <a:cs typeface="Arial" panose="020B0604020202020204" pitchFamily="34" charset="0"/>
              </a:rPr>
              <a:t/>
            </a:r>
            <a:br>
              <a:rPr lang="es-MX" sz="3600" smtClean="0">
                <a:latin typeface="Arial" panose="020B0604020202020204" pitchFamily="34" charset="0"/>
                <a:cs typeface="Arial" panose="020B0604020202020204" pitchFamily="34" charset="0"/>
              </a:rPr>
            </a:br>
            <a:r>
              <a:rPr lang="es-ES" sz="3600" smtClean="0">
                <a:latin typeface="Arial" panose="020B0604020202020204" pitchFamily="34" charset="0"/>
                <a:cs typeface="Arial" panose="020B0604020202020204" pitchFamily="34" charset="0"/>
              </a:rPr>
              <a:t> Potencia desarrollada:</a:t>
            </a:r>
            <a:br>
              <a:rPr lang="es-ES" sz="3600" smtClean="0">
                <a:latin typeface="Arial" panose="020B0604020202020204" pitchFamily="34" charset="0"/>
                <a:cs typeface="Arial" panose="020B0604020202020204" pitchFamily="34" charset="0"/>
              </a:rPr>
            </a:br>
            <a:r>
              <a:rPr lang="es-ES" sz="3600" smtClean="0">
                <a:latin typeface="Arial" panose="020B0604020202020204" pitchFamily="34" charset="0"/>
                <a:cs typeface="Arial" panose="020B0604020202020204" pitchFamily="34" charset="0"/>
              </a:rPr>
              <a:t>		</a:t>
            </a:r>
            <a:r>
              <a:rPr lang="es-ES" sz="3600" b="1" smtClean="0">
                <a:latin typeface="Arial" panose="020B0604020202020204" pitchFamily="34" charset="0"/>
                <a:cs typeface="Arial" panose="020B0604020202020204" pitchFamily="34" charset="0"/>
              </a:rPr>
              <a:t>Psal = Eg I</a:t>
            </a:r>
            <a:r>
              <a:rPr lang="es-MX" sz="3600" smtClean="0">
                <a:latin typeface="Arial" panose="020B0604020202020204" pitchFamily="34" charset="0"/>
                <a:cs typeface="Arial" panose="020B0604020202020204" pitchFamily="34" charset="0"/>
              </a:rPr>
              <a:t/>
            </a:r>
            <a:br>
              <a:rPr lang="es-MX" sz="3600" smtClean="0">
                <a:latin typeface="Arial" panose="020B0604020202020204" pitchFamily="34" charset="0"/>
                <a:cs typeface="Arial" panose="020B0604020202020204" pitchFamily="34" charset="0"/>
              </a:rPr>
            </a:br>
            <a:endParaRPr lang="es-MX" sz="3600" smtClean="0">
              <a:latin typeface="Arial" panose="020B0604020202020204" pitchFamily="34" charset="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54737"/>
          </a:xfrm>
        </p:spPr>
        <p:txBody>
          <a:bodyPr rtlCol="0">
            <a:normAutofit fontScale="90000"/>
          </a:bodyPr>
          <a:lstStyle/>
          <a:p>
            <a:pPr algn="l" eaLnBrk="1" fontAlgn="auto" hangingPunct="1">
              <a:spcAft>
                <a:spcPts val="0"/>
              </a:spcAft>
              <a:defRPr/>
            </a:pPr>
            <a:r>
              <a:rPr lang="es-ES" dirty="0" smtClean="0"/>
              <a:t>Potencia entregada</a:t>
            </a:r>
            <a:br>
              <a:rPr lang="es-ES" dirty="0" smtClean="0"/>
            </a:br>
            <a:r>
              <a:rPr lang="es-ES" dirty="0" smtClean="0"/>
              <a:t>		</a:t>
            </a:r>
            <a:r>
              <a:rPr lang="es-ES" b="1" dirty="0" err="1" smtClean="0"/>
              <a:t>Psal</a:t>
            </a:r>
            <a:r>
              <a:rPr lang="es-ES" b="1" dirty="0" smtClean="0"/>
              <a:t> = V I</a:t>
            </a:r>
            <a:r>
              <a:rPr lang="es-MX" dirty="0" smtClean="0"/>
              <a:t/>
            </a:r>
            <a:br>
              <a:rPr lang="es-MX" dirty="0" smtClean="0"/>
            </a:br>
            <a:r>
              <a:rPr lang="es-ES" dirty="0" smtClean="0"/>
              <a:t> </a:t>
            </a:r>
            <a:r>
              <a:rPr lang="es-MX" dirty="0" smtClean="0"/>
              <a:t/>
            </a:r>
            <a:br>
              <a:rPr lang="es-MX" dirty="0" smtClean="0"/>
            </a:br>
            <a:r>
              <a:rPr lang="es-ES" dirty="0" smtClean="0"/>
              <a:t>Para el voltaje generado:</a:t>
            </a:r>
            <a:br>
              <a:rPr lang="es-ES" dirty="0" smtClean="0"/>
            </a:br>
            <a:r>
              <a:rPr lang="es-ES" dirty="0" smtClean="0"/>
              <a:t>		</a:t>
            </a:r>
            <a:r>
              <a:rPr lang="es-ES" b="1" dirty="0" err="1" smtClean="0"/>
              <a:t>Eg</a:t>
            </a:r>
            <a:r>
              <a:rPr lang="es-ES" b="1" dirty="0" smtClean="0"/>
              <a:t> = V + </a:t>
            </a:r>
            <a:r>
              <a:rPr lang="es-ES" b="1" dirty="0" err="1" smtClean="0"/>
              <a:t>Vcs</a:t>
            </a:r>
            <a:r>
              <a:rPr lang="es-ES" b="1" dirty="0" smtClean="0"/>
              <a:t> + Va</a:t>
            </a:r>
            <a:r>
              <a:rPr lang="es-MX" dirty="0" smtClean="0"/>
              <a:t/>
            </a:r>
            <a:br>
              <a:rPr lang="es-MX" dirty="0" smtClean="0"/>
            </a:br>
            <a:r>
              <a:rPr lang="es-ES" dirty="0" smtClean="0"/>
              <a:t> </a:t>
            </a:r>
            <a:r>
              <a:rPr lang="es-MX" dirty="0" smtClean="0"/>
              <a:t/>
            </a:r>
            <a:br>
              <a:rPr lang="es-MX" dirty="0" smtClean="0"/>
            </a:br>
            <a:r>
              <a:rPr lang="es-ES" dirty="0" smtClean="0"/>
              <a:t>Para las caídas de tensión:</a:t>
            </a:r>
            <a:br>
              <a:rPr lang="es-ES" dirty="0" smtClean="0"/>
            </a:br>
            <a:r>
              <a:rPr lang="es-ES" dirty="0" smtClean="0"/>
              <a:t>		</a:t>
            </a:r>
            <a:r>
              <a:rPr lang="es-ES" b="1" dirty="0" err="1" smtClean="0"/>
              <a:t>Vcs</a:t>
            </a:r>
            <a:r>
              <a:rPr lang="es-ES" b="1" dirty="0" smtClean="0"/>
              <a:t> = </a:t>
            </a:r>
            <a:r>
              <a:rPr lang="es-ES" b="1" dirty="0" err="1" smtClean="0"/>
              <a:t>Ics</a:t>
            </a:r>
            <a:r>
              <a:rPr lang="es-ES" b="1" dirty="0" smtClean="0"/>
              <a:t> </a:t>
            </a:r>
            <a:r>
              <a:rPr lang="es-ES" b="1" dirty="0" err="1" smtClean="0"/>
              <a:t>Rcs</a:t>
            </a:r>
            <a:r>
              <a:rPr lang="es-ES" b="1" dirty="0" smtClean="0"/>
              <a:t/>
            </a:r>
            <a:br>
              <a:rPr lang="es-ES" b="1" dirty="0" smtClean="0"/>
            </a:br>
            <a:r>
              <a:rPr lang="es-ES" b="1" dirty="0" smtClean="0"/>
              <a:t>		Va = </a:t>
            </a:r>
            <a:r>
              <a:rPr lang="es-ES" b="1" dirty="0" err="1" smtClean="0"/>
              <a:t>Ia</a:t>
            </a:r>
            <a:r>
              <a:rPr lang="es-ES" b="1" dirty="0" smtClean="0"/>
              <a:t> Ra</a:t>
            </a:r>
            <a:r>
              <a:rPr lang="es-MX" dirty="0" smtClean="0"/>
              <a:t/>
            </a:r>
            <a:br>
              <a:rPr lang="es-MX" dirty="0" smtClean="0"/>
            </a:br>
            <a:endParaRPr lang="es-MX"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title"/>
          </p:nvPr>
        </p:nvSpPr>
        <p:spPr>
          <a:xfrm>
            <a:off x="457200" y="274638"/>
            <a:ext cx="8229600" cy="5868987"/>
          </a:xfrm>
        </p:spPr>
        <p:txBody>
          <a:bodyPr/>
          <a:lstStyle/>
          <a:p>
            <a:pPr eaLnBrk="1" hangingPunct="1"/>
            <a:r>
              <a:rPr lang="es-ES" b="1" smtClean="0">
                <a:latin typeface="Arial" panose="020B0604020202020204" pitchFamily="34" charset="0"/>
                <a:cs typeface="Arial" panose="020B0604020202020204" pitchFamily="34" charset="0"/>
              </a:rPr>
              <a:t>Generador con excitación mixta o compuesta (compound).</a:t>
            </a:r>
            <a:r>
              <a:rPr lang="es-MX" b="1" smtClean="0">
                <a:latin typeface="Arial" panose="020B0604020202020204" pitchFamily="34" charset="0"/>
                <a:cs typeface="Arial" panose="020B0604020202020204" pitchFamily="34" charset="0"/>
              </a:rPr>
              <a:t/>
            </a:r>
            <a:br>
              <a:rPr lang="es-MX" b="1" smtClean="0">
                <a:latin typeface="Arial" panose="020B0604020202020204" pitchFamily="34" charset="0"/>
                <a:cs typeface="Arial" panose="020B0604020202020204" pitchFamily="34" charset="0"/>
              </a:rPr>
            </a:br>
            <a:r>
              <a:rPr lang="es-ES" b="1" smtClean="0">
                <a:latin typeface="Arial" panose="020B0604020202020204" pitchFamily="34" charset="0"/>
                <a:cs typeface="Arial" panose="020B0604020202020204" pitchFamily="34" charset="0"/>
              </a:rPr>
              <a:t> </a:t>
            </a:r>
            <a:r>
              <a:rPr lang="es-MX" b="1" smtClean="0">
                <a:latin typeface="Arial" panose="020B0604020202020204" pitchFamily="34" charset="0"/>
                <a:cs typeface="Arial" panose="020B0604020202020204" pitchFamily="34" charset="0"/>
              </a:rPr>
              <a:t/>
            </a:r>
            <a:br>
              <a:rPr lang="es-MX" b="1" smtClean="0">
                <a:latin typeface="Arial" panose="020B0604020202020204" pitchFamily="34" charset="0"/>
                <a:cs typeface="Arial" panose="020B0604020202020204" pitchFamily="34" charset="0"/>
              </a:rPr>
            </a:br>
            <a:r>
              <a:rPr lang="es-ES" b="1" smtClean="0">
                <a:latin typeface="Arial" panose="020B0604020202020204" pitchFamily="34" charset="0"/>
                <a:cs typeface="Arial" panose="020B0604020202020204" pitchFamily="34" charset="0"/>
              </a:rPr>
              <a:t>Se tienen dos circuitos de excitación, uno en derivación y otro en serie.</a:t>
            </a:r>
            <a:r>
              <a:rPr lang="es-MX" b="1" smtClean="0">
                <a:latin typeface="Arial" panose="020B0604020202020204" pitchFamily="34" charset="0"/>
                <a:cs typeface="Arial" panose="020B0604020202020204" pitchFamily="34" charset="0"/>
              </a:rPr>
              <a:t/>
            </a:r>
            <a:br>
              <a:rPr lang="es-MX" b="1" smtClean="0">
                <a:latin typeface="Arial" panose="020B0604020202020204" pitchFamily="34" charset="0"/>
                <a:cs typeface="Arial" panose="020B0604020202020204" pitchFamily="34" charset="0"/>
              </a:rPr>
            </a:br>
            <a:endParaRPr lang="es-MX" b="1" smtClean="0">
              <a:latin typeface="Arial" panose="020B0604020202020204" pitchFamily="34" charset="0"/>
              <a:cs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Título"/>
          <p:cNvSpPr>
            <a:spLocks noGrp="1"/>
          </p:cNvSpPr>
          <p:nvPr>
            <p:ph type="title"/>
          </p:nvPr>
        </p:nvSpPr>
        <p:spPr>
          <a:xfrm>
            <a:off x="457200" y="274638"/>
            <a:ext cx="8229600" cy="5940425"/>
          </a:xfrm>
        </p:spPr>
        <p:txBody>
          <a:bodyPr/>
          <a:lstStyle/>
          <a:p>
            <a:pPr algn="l" eaLnBrk="1" hangingPunct="1"/>
            <a:r>
              <a:rPr lang="es-ES" b="1" smtClean="0">
                <a:latin typeface="Arial" panose="020B0604020202020204" pitchFamily="34" charset="0"/>
                <a:cs typeface="Arial" panose="020B0604020202020204" pitchFamily="34" charset="0"/>
              </a:rPr>
              <a:t>Generador con excitación mixta o compuesta “corta”.</a:t>
            </a:r>
            <a:r>
              <a:rPr lang="es-ES" smtClean="0"/>
              <a:t> Cuando el circuito en derivación se conecta antes de la excitación en serie (es decir directamente a las escobillas).</a:t>
            </a:r>
            <a:r>
              <a:rPr lang="es-MX" smtClean="0"/>
              <a:t/>
            </a:r>
            <a:br>
              <a:rPr lang="es-MX" smtClean="0"/>
            </a:br>
            <a:endParaRPr lang="es-MX"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30723" name="Object 1"/>
          <p:cNvGraphicFramePr>
            <a:graphicFrameLocks noChangeAspect="1"/>
          </p:cNvGraphicFramePr>
          <p:nvPr/>
        </p:nvGraphicFramePr>
        <p:xfrm>
          <a:off x="428625" y="1285875"/>
          <a:ext cx="8286750" cy="4748213"/>
        </p:xfrm>
        <a:graphic>
          <a:graphicData uri="http://schemas.openxmlformats.org/presentationml/2006/ole">
            <mc:AlternateContent xmlns:mc="http://schemas.openxmlformats.org/markup-compatibility/2006">
              <mc:Choice xmlns:v="urn:schemas-microsoft-com:vml" Requires="v">
                <p:oleObj spid="_x0000_s30724" name="Imagen de mapa de bits" r:id="rId3" imgW="4371429" imgH="2647619" progId="Paint.Picture">
                  <p:embed/>
                </p:oleObj>
              </mc:Choice>
              <mc:Fallback>
                <p:oleObj name="Imagen de mapa de bits" r:id="rId3" imgW="4371429" imgH="2647619"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625" y="1285875"/>
                        <a:ext cx="8286750" cy="474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457200" y="274638"/>
            <a:ext cx="8229600" cy="5940425"/>
          </a:xfrm>
        </p:spPr>
        <p:txBody>
          <a:bodyPr/>
          <a:lstStyle/>
          <a:p>
            <a:pPr algn="just" eaLnBrk="1" hangingPunct="1"/>
            <a:r>
              <a:rPr lang="es-ES" sz="3200" b="1" i="1" smtClean="0">
                <a:latin typeface="Arial" panose="020B0604020202020204" pitchFamily="34" charset="0"/>
                <a:cs typeface="Arial" panose="020B0604020202020204" pitchFamily="34" charset="0"/>
              </a:rPr>
              <a:t>Máquinas con excitación independiente o separada.</a:t>
            </a:r>
            <a:br>
              <a:rPr lang="es-ES" sz="3200" b="1" i="1" smtClean="0">
                <a:latin typeface="Arial" panose="020B0604020202020204" pitchFamily="34" charset="0"/>
                <a:cs typeface="Arial" panose="020B0604020202020204" pitchFamily="34" charset="0"/>
              </a:rPr>
            </a:br>
            <a:r>
              <a:rPr lang="es-ES" sz="3600" b="1" i="1" smtClean="0">
                <a:latin typeface="Arial" panose="020B0604020202020204" pitchFamily="34" charset="0"/>
                <a:cs typeface="Arial" panose="020B0604020202020204" pitchFamily="34" charset="0"/>
              </a:rPr>
              <a:t/>
            </a:r>
            <a:br>
              <a:rPr lang="es-ES" sz="3600" b="1" i="1" smtClean="0">
                <a:latin typeface="Arial" panose="020B0604020202020204" pitchFamily="34" charset="0"/>
                <a:cs typeface="Arial" panose="020B0604020202020204" pitchFamily="34" charset="0"/>
              </a:rPr>
            </a:br>
            <a:r>
              <a:rPr lang="es-ES" sz="3200" smtClean="0">
                <a:latin typeface="Arial" panose="020B0604020202020204" pitchFamily="34" charset="0"/>
                <a:cs typeface="Arial" panose="020B0604020202020204" pitchFamily="34" charset="0"/>
              </a:rPr>
              <a:t>Se denominan así a las máquinas cuya fuente de corriente continua es independiente de la maquina (puede ser por ejemplo, un acumulador, una batería, una línea de alimentación de C.C. obtenida por rectificación).</a:t>
            </a:r>
            <a:r>
              <a:rPr lang="es-MX" sz="3600" smtClean="0">
                <a:latin typeface="Arial" panose="020B0604020202020204" pitchFamily="34" charset="0"/>
                <a:cs typeface="Arial" panose="020B0604020202020204" pitchFamily="34" charset="0"/>
              </a:rPr>
              <a:t/>
            </a:r>
            <a:br>
              <a:rPr lang="es-MX" sz="3600" smtClean="0">
                <a:latin typeface="Arial" panose="020B0604020202020204" pitchFamily="34" charset="0"/>
                <a:cs typeface="Arial" panose="020B0604020202020204" pitchFamily="34" charset="0"/>
              </a:rPr>
            </a:br>
            <a:endParaRPr lang="es-MX" sz="3600" smtClean="0">
              <a:latin typeface="Arial" panose="020B0604020202020204" pitchFamily="34" charset="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31747" name="Object 1"/>
          <p:cNvGraphicFramePr>
            <a:graphicFrameLocks noChangeAspect="1"/>
          </p:cNvGraphicFramePr>
          <p:nvPr/>
        </p:nvGraphicFramePr>
        <p:xfrm>
          <a:off x="357188" y="1092200"/>
          <a:ext cx="8278812" cy="4479925"/>
        </p:xfrm>
        <a:graphic>
          <a:graphicData uri="http://schemas.openxmlformats.org/presentationml/2006/ole">
            <mc:AlternateContent xmlns:mc="http://schemas.openxmlformats.org/markup-compatibility/2006">
              <mc:Choice xmlns:v="urn:schemas-microsoft-com:vml" Requires="v">
                <p:oleObj spid="_x0000_s31748" name="Imagen de mapa de bits" r:id="rId3" imgW="4904762" imgH="2657846" progId="Paint.Picture">
                  <p:embed/>
                </p:oleObj>
              </mc:Choice>
              <mc:Fallback>
                <p:oleObj name="Imagen de mapa de bits" r:id="rId3" imgW="4904762" imgH="2657846"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88" y="1092200"/>
                        <a:ext cx="8278812" cy="447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38"/>
            <a:ext cx="8258175" cy="4643437"/>
          </a:xfrm>
        </p:spPr>
        <p:txBody>
          <a:bodyPr rtlCol="0">
            <a:normAutofit fontScale="90000"/>
          </a:bodyPr>
          <a:lstStyle/>
          <a:p>
            <a:pPr eaLnBrk="1" fontAlgn="auto" hangingPunct="1">
              <a:spcAft>
                <a:spcPts val="0"/>
              </a:spcAft>
              <a:defRPr/>
            </a:pPr>
            <a:r>
              <a:rPr lang="es-ES" i="1" dirty="0" smtClean="0"/>
              <a:t>Las principales relaciones para el generador mixto corto con carga, son:</a:t>
            </a:r>
            <a:r>
              <a:rPr lang="es-MX" dirty="0" smtClean="0"/>
              <a:t/>
            </a:r>
            <a:br>
              <a:rPr lang="es-MX" dirty="0" smtClean="0"/>
            </a:br>
            <a:r>
              <a:rPr lang="es-ES" dirty="0" smtClean="0"/>
              <a:t> </a:t>
            </a:r>
            <a:r>
              <a:rPr lang="es-MX" dirty="0" smtClean="0"/>
              <a:t/>
            </a:r>
            <a:br>
              <a:rPr lang="es-MX" dirty="0" smtClean="0"/>
            </a:br>
            <a:r>
              <a:rPr lang="es-ES" dirty="0" smtClean="0"/>
              <a:t>Corriente en el campo serie:		</a:t>
            </a:r>
            <a:br>
              <a:rPr lang="es-ES" dirty="0" smtClean="0"/>
            </a:br>
            <a:r>
              <a:rPr lang="es-ES" b="1" dirty="0" err="1" smtClean="0"/>
              <a:t>Ics</a:t>
            </a:r>
            <a:r>
              <a:rPr lang="es-ES" b="1" dirty="0" smtClean="0"/>
              <a:t> = I</a:t>
            </a:r>
            <a:r>
              <a:rPr lang="es-MX" dirty="0" smtClean="0"/>
              <a:t/>
            </a:r>
            <a:br>
              <a:rPr lang="es-MX" dirty="0" smtClean="0"/>
            </a:br>
            <a:r>
              <a:rPr lang="es-ES" dirty="0" smtClean="0"/>
              <a:t>Corriente en el devanado de campo paralelo:</a:t>
            </a:r>
            <a:endParaRPr lang="es-MX" dirty="0" smtClean="0"/>
          </a:p>
        </p:txBody>
      </p:sp>
      <p:sp>
        <p:nvSpPr>
          <p:cNvPr id="3277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32772" name="Object 1"/>
          <p:cNvGraphicFramePr>
            <a:graphicFrameLocks noChangeAspect="1"/>
          </p:cNvGraphicFramePr>
          <p:nvPr/>
        </p:nvGraphicFramePr>
        <p:xfrm>
          <a:off x="3000375" y="5286375"/>
          <a:ext cx="3413125" cy="1000125"/>
        </p:xfrm>
        <a:graphic>
          <a:graphicData uri="http://schemas.openxmlformats.org/presentationml/2006/ole">
            <mc:AlternateContent xmlns:mc="http://schemas.openxmlformats.org/markup-compatibility/2006">
              <mc:Choice xmlns:v="urn:schemas-microsoft-com:vml" Requires="v">
                <p:oleObj spid="_x0000_s32773" name="Imagen de mapa de bits" r:id="rId3" imgW="1495634" imgH="438095" progId="Paint.Picture">
                  <p:embed/>
                </p:oleObj>
              </mc:Choice>
              <mc:Fallback>
                <p:oleObj name="Imagen de mapa de bits" r:id="rId3" imgW="1495634" imgH="438095"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0375" y="5286375"/>
                        <a:ext cx="341312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797550"/>
          </a:xfrm>
        </p:spPr>
        <p:txBody>
          <a:bodyPr rtlCol="0">
            <a:normAutofit fontScale="90000"/>
          </a:bodyPr>
          <a:lstStyle/>
          <a:p>
            <a:pPr eaLnBrk="1" fontAlgn="auto" hangingPunct="1">
              <a:spcAft>
                <a:spcPts val="0"/>
              </a:spcAft>
              <a:defRPr/>
            </a:pPr>
            <a:r>
              <a:rPr lang="es-ES" dirty="0" smtClean="0"/>
              <a:t>Corriente en la armadura:				</a:t>
            </a:r>
            <a:r>
              <a:rPr lang="es-ES" b="1" dirty="0" err="1" smtClean="0"/>
              <a:t>Ia</a:t>
            </a:r>
            <a:r>
              <a:rPr lang="es-ES" b="1" dirty="0" smtClean="0"/>
              <a:t> = </a:t>
            </a:r>
            <a:r>
              <a:rPr lang="es-ES" b="1" dirty="0" err="1" smtClean="0"/>
              <a:t>Icp</a:t>
            </a:r>
            <a:r>
              <a:rPr lang="es-ES" b="1" dirty="0" smtClean="0"/>
              <a:t> + I</a:t>
            </a:r>
            <a:br>
              <a:rPr lang="es-ES" b="1" dirty="0" smtClean="0"/>
            </a:br>
            <a:r>
              <a:rPr lang="es-ES" dirty="0" smtClean="0"/>
              <a:t> El voltaje en las terminales:				</a:t>
            </a:r>
            <a:r>
              <a:rPr lang="es-ES" b="1" dirty="0" smtClean="0"/>
              <a:t>V = </a:t>
            </a:r>
            <a:r>
              <a:rPr lang="es-ES" b="1" dirty="0" err="1" smtClean="0"/>
              <a:t>Eg</a:t>
            </a:r>
            <a:r>
              <a:rPr lang="es-ES" b="1" dirty="0" smtClean="0"/>
              <a:t> – Ra </a:t>
            </a:r>
            <a:r>
              <a:rPr lang="es-ES" b="1" dirty="0" err="1" smtClean="0"/>
              <a:t>Ia</a:t>
            </a:r>
            <a:r>
              <a:rPr lang="es-ES" b="1" dirty="0" smtClean="0"/>
              <a:t> – </a:t>
            </a:r>
            <a:r>
              <a:rPr lang="es-ES" b="1" dirty="0" err="1" smtClean="0"/>
              <a:t>Rcs</a:t>
            </a:r>
            <a:r>
              <a:rPr lang="es-ES" b="1" dirty="0" smtClean="0"/>
              <a:t> </a:t>
            </a:r>
            <a:r>
              <a:rPr lang="es-ES" b="1" dirty="0" err="1" smtClean="0"/>
              <a:t>Ics</a:t>
            </a:r>
            <a:r>
              <a:rPr lang="es-ES" dirty="0" smtClean="0"/>
              <a:t> </a:t>
            </a:r>
            <a:r>
              <a:rPr lang="es-MX" dirty="0" smtClean="0"/>
              <a:t/>
            </a:r>
            <a:br>
              <a:rPr lang="es-MX" dirty="0" smtClean="0"/>
            </a:br>
            <a:r>
              <a:rPr lang="es-ES" dirty="0" smtClean="0"/>
              <a:t>Potencia desarrollada:				</a:t>
            </a:r>
            <a:r>
              <a:rPr lang="es-ES" b="1" dirty="0" err="1" smtClean="0"/>
              <a:t>Pent</a:t>
            </a:r>
            <a:r>
              <a:rPr lang="es-ES" b="1" dirty="0" smtClean="0"/>
              <a:t> = </a:t>
            </a:r>
            <a:r>
              <a:rPr lang="es-ES" b="1" dirty="0" err="1" smtClean="0"/>
              <a:t>Eg</a:t>
            </a:r>
            <a:r>
              <a:rPr lang="es-ES" b="1" dirty="0" smtClean="0"/>
              <a:t> </a:t>
            </a:r>
            <a:r>
              <a:rPr lang="es-ES" b="1" dirty="0" err="1" smtClean="0"/>
              <a:t>Ia</a:t>
            </a:r>
            <a:r>
              <a:rPr lang="es-ES" dirty="0" smtClean="0"/>
              <a:t> </a:t>
            </a:r>
            <a:r>
              <a:rPr lang="es-MX" dirty="0" smtClean="0"/>
              <a:t/>
            </a:r>
            <a:br>
              <a:rPr lang="es-MX" dirty="0" smtClean="0"/>
            </a:br>
            <a:r>
              <a:rPr lang="es-ES" dirty="0" smtClean="0"/>
              <a:t>Potencia entregada:					</a:t>
            </a:r>
            <a:r>
              <a:rPr lang="es-ES" b="1" dirty="0" err="1" smtClean="0"/>
              <a:t>Psal</a:t>
            </a:r>
            <a:r>
              <a:rPr lang="es-ES" b="1" dirty="0" smtClean="0"/>
              <a:t> =  V I</a:t>
            </a:r>
            <a:r>
              <a:rPr lang="es-MX" dirty="0" smtClean="0"/>
              <a:t/>
            </a:r>
            <a:br>
              <a:rPr lang="es-MX" dirty="0" smtClean="0"/>
            </a:br>
            <a:endParaRPr lang="es-MX"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Título"/>
          <p:cNvSpPr>
            <a:spLocks noGrp="1"/>
          </p:cNvSpPr>
          <p:nvPr>
            <p:ph type="title"/>
          </p:nvPr>
        </p:nvSpPr>
        <p:spPr>
          <a:xfrm>
            <a:off x="457200" y="274638"/>
            <a:ext cx="8229600" cy="5797550"/>
          </a:xfrm>
        </p:spPr>
        <p:txBody>
          <a:bodyPr/>
          <a:lstStyle/>
          <a:p>
            <a:pPr eaLnBrk="1" hangingPunct="1"/>
            <a:r>
              <a:rPr lang="es-ES" smtClean="0"/>
              <a:t>Voltaje en la armadura:				</a:t>
            </a:r>
            <a:r>
              <a:rPr lang="es-ES" b="1" smtClean="0"/>
              <a:t>Va = Ia Ra</a:t>
            </a:r>
            <a:r>
              <a:rPr lang="es-ES" smtClean="0"/>
              <a:t> </a:t>
            </a:r>
            <a:r>
              <a:rPr lang="es-MX" smtClean="0"/>
              <a:t/>
            </a:r>
            <a:br>
              <a:rPr lang="es-MX" smtClean="0"/>
            </a:br>
            <a:r>
              <a:rPr lang="es-ES" smtClean="0"/>
              <a:t>Voltaje en los devanados:			</a:t>
            </a:r>
            <a:r>
              <a:rPr lang="es-ES" b="1" smtClean="0"/>
              <a:t>Vcp = Icp Rcp</a:t>
            </a:r>
            <a:r>
              <a:rPr lang="es-MX" smtClean="0"/>
              <a:t/>
            </a:r>
            <a:br>
              <a:rPr lang="es-MX" smtClean="0"/>
            </a:br>
            <a:r>
              <a:rPr lang="es-ES" b="1" smtClean="0"/>
              <a:t>	Vcs = Ics Rcs</a:t>
            </a:r>
            <a:r>
              <a:rPr lang="es-MX" smtClean="0"/>
              <a:t/>
            </a:r>
            <a:br>
              <a:rPr lang="es-MX" smtClean="0"/>
            </a:br>
            <a:r>
              <a:rPr lang="es-ES" b="1" smtClean="0"/>
              <a:t>	Vcp = V + Vcs</a:t>
            </a:r>
            <a:r>
              <a:rPr lang="es-MX" smtClean="0"/>
              <a:t/>
            </a:r>
            <a:br>
              <a:rPr lang="es-MX" smtClean="0"/>
            </a:br>
            <a:endParaRPr lang="es-MX"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p:nvPr>
        </p:nvSpPr>
        <p:spPr>
          <a:xfrm>
            <a:off x="457200" y="274638"/>
            <a:ext cx="8229600" cy="3797300"/>
          </a:xfrm>
        </p:spPr>
        <p:txBody>
          <a:bodyPr/>
          <a:lstStyle/>
          <a:p>
            <a:pPr eaLnBrk="1" hangingPunct="1"/>
            <a:r>
              <a:rPr lang="es-ES" smtClean="0"/>
              <a:t>Pérdidas eléctricas:		</a:t>
            </a:r>
            <a:br>
              <a:rPr lang="es-ES" smtClean="0"/>
            </a:br>
            <a:r>
              <a:rPr lang="es-ES" b="1" smtClean="0"/>
              <a:t>Peléctricas = I</a:t>
            </a:r>
            <a:r>
              <a:rPr lang="es-ES" b="1" baseline="30000" smtClean="0"/>
              <a:t>2</a:t>
            </a:r>
            <a:r>
              <a:rPr lang="es-ES" b="1" smtClean="0"/>
              <a:t>R = I</a:t>
            </a:r>
            <a:r>
              <a:rPr lang="es-ES" b="1" baseline="30000" smtClean="0"/>
              <a:t>2</a:t>
            </a:r>
            <a:r>
              <a:rPr lang="es-ES" b="1" smtClean="0"/>
              <a:t>cs Rcs + I</a:t>
            </a:r>
            <a:r>
              <a:rPr lang="es-ES" b="1" baseline="30000" smtClean="0"/>
              <a:t>2</a:t>
            </a:r>
            <a:r>
              <a:rPr lang="es-ES" b="1" smtClean="0"/>
              <a:t>cpRcp + I</a:t>
            </a:r>
            <a:r>
              <a:rPr lang="es-ES" b="1" baseline="30000" smtClean="0"/>
              <a:t>2</a:t>
            </a:r>
            <a:r>
              <a:rPr lang="es-ES" b="1" smtClean="0"/>
              <a:t>a Ra</a:t>
            </a:r>
            <a:r>
              <a:rPr lang="es-MX" smtClean="0"/>
              <a:t/>
            </a:r>
            <a:br>
              <a:rPr lang="es-MX" smtClean="0"/>
            </a:br>
            <a:r>
              <a:rPr lang="es-ES" b="1" smtClean="0"/>
              <a:t> </a:t>
            </a:r>
            <a:br>
              <a:rPr lang="es-ES" b="1" smtClean="0"/>
            </a:br>
            <a:r>
              <a:rPr lang="es-ES" smtClean="0"/>
              <a:t>Eficiencia:</a:t>
            </a:r>
            <a:endParaRPr lang="es-MX" smtClean="0"/>
          </a:p>
        </p:txBody>
      </p:sp>
      <p:sp>
        <p:nvSpPr>
          <p:cNvPr id="3584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35844" name="Object 1"/>
          <p:cNvGraphicFramePr>
            <a:graphicFrameLocks noChangeAspect="1"/>
          </p:cNvGraphicFramePr>
          <p:nvPr/>
        </p:nvGraphicFramePr>
        <p:xfrm>
          <a:off x="2928938" y="4040188"/>
          <a:ext cx="3457575" cy="1674812"/>
        </p:xfrm>
        <a:graphic>
          <a:graphicData uri="http://schemas.openxmlformats.org/presentationml/2006/ole">
            <mc:AlternateContent xmlns:mc="http://schemas.openxmlformats.org/markup-compatibility/2006">
              <mc:Choice xmlns:v="urn:schemas-microsoft-com:vml" Requires="v">
                <p:oleObj spid="_x0000_s35845" name="Imagen de mapa de bits" r:id="rId3" imgW="923810" imgH="447856" progId="Paint.Picture">
                  <p:embed/>
                </p:oleObj>
              </mc:Choice>
              <mc:Fallback>
                <p:oleObj name="Imagen de mapa de bits" r:id="rId3" imgW="923810" imgH="447856"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8938" y="4040188"/>
                        <a:ext cx="3457575" cy="167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3 Título"/>
          <p:cNvSpPr>
            <a:spLocks noGrp="1"/>
          </p:cNvSpPr>
          <p:nvPr>
            <p:ph type="title"/>
          </p:nvPr>
        </p:nvSpPr>
        <p:spPr>
          <a:xfrm>
            <a:off x="457200" y="274638"/>
            <a:ext cx="8229600" cy="6154737"/>
          </a:xfrm>
        </p:spPr>
        <p:txBody>
          <a:bodyPr/>
          <a:lstStyle/>
          <a:p>
            <a:pPr eaLnBrk="1" hangingPunct="1"/>
            <a:r>
              <a:rPr lang="es-ES" b="1" smtClean="0"/>
              <a:t>Generador con excitación mixta o compuesta “larga”.</a:t>
            </a:r>
            <a:r>
              <a:rPr lang="es-ES" smtClean="0"/>
              <a:t> </a:t>
            </a:r>
            <a:br>
              <a:rPr lang="es-ES" smtClean="0"/>
            </a:br>
            <a:r>
              <a:rPr lang="es-ES" smtClean="0"/>
              <a:t>Si la conexión en serie se conecta antes de la excitación en derivación, o sea en las terminales externas de la máquina.</a:t>
            </a:r>
            <a:r>
              <a:rPr lang="es-MX" smtClean="0"/>
              <a:t/>
            </a:r>
            <a:br>
              <a:rPr lang="es-MX" smtClean="0"/>
            </a:br>
            <a:endParaRPr lang="es-MX"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37891" name="Object 1"/>
          <p:cNvGraphicFramePr>
            <a:graphicFrameLocks noChangeAspect="1"/>
          </p:cNvGraphicFramePr>
          <p:nvPr/>
        </p:nvGraphicFramePr>
        <p:xfrm>
          <a:off x="428625" y="357188"/>
          <a:ext cx="8001000" cy="6215062"/>
        </p:xfrm>
        <a:graphic>
          <a:graphicData uri="http://schemas.openxmlformats.org/presentationml/2006/ole">
            <mc:AlternateContent xmlns:mc="http://schemas.openxmlformats.org/markup-compatibility/2006">
              <mc:Choice xmlns:v="urn:schemas-microsoft-com:vml" Requires="v">
                <p:oleObj spid="_x0000_s37892" name="Imagen de mapa de bits" r:id="rId3" imgW="3000000" imgH="2343477" progId="Paint.Picture">
                  <p:embed/>
                </p:oleObj>
              </mc:Choice>
              <mc:Fallback>
                <p:oleObj name="Imagen de mapa de bits" r:id="rId3" imgW="3000000" imgH="2343477"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625" y="357188"/>
                        <a:ext cx="8001000" cy="621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38915" name="Object 1"/>
          <p:cNvGraphicFramePr>
            <a:graphicFrameLocks noChangeAspect="1"/>
          </p:cNvGraphicFramePr>
          <p:nvPr/>
        </p:nvGraphicFramePr>
        <p:xfrm>
          <a:off x="428625" y="500063"/>
          <a:ext cx="8215313" cy="5680075"/>
        </p:xfrm>
        <a:graphic>
          <a:graphicData uri="http://schemas.openxmlformats.org/presentationml/2006/ole">
            <mc:AlternateContent xmlns:mc="http://schemas.openxmlformats.org/markup-compatibility/2006">
              <mc:Choice xmlns:v="urn:schemas-microsoft-com:vml" Requires="v">
                <p:oleObj spid="_x0000_s38916" name="Imagen de mapa de bits" r:id="rId3" imgW="3524742" imgH="2429214" progId="Paint.Picture">
                  <p:embed/>
                </p:oleObj>
              </mc:Choice>
              <mc:Fallback>
                <p:oleObj name="Imagen de mapa de bits" r:id="rId3" imgW="3524742" imgH="2429214"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625" y="500063"/>
                        <a:ext cx="8215313" cy="568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74638"/>
            <a:ext cx="8229600" cy="5940425"/>
          </a:xfrm>
        </p:spPr>
        <p:txBody>
          <a:bodyPr rtlCol="0">
            <a:normAutofit fontScale="90000"/>
          </a:bodyPr>
          <a:lstStyle/>
          <a:p>
            <a:pPr eaLnBrk="1" fontAlgn="auto" hangingPunct="1">
              <a:spcAft>
                <a:spcPts val="0"/>
              </a:spcAft>
              <a:defRPr/>
            </a:pPr>
            <a:r>
              <a:rPr lang="es-ES" i="1" dirty="0" smtClean="0"/>
              <a:t>Las principales relaciones para el generador mixto largo con carga, son:</a:t>
            </a:r>
            <a:r>
              <a:rPr lang="es-MX" dirty="0" smtClean="0"/>
              <a:t/>
            </a:r>
            <a:br>
              <a:rPr lang="es-MX" dirty="0" smtClean="0"/>
            </a:br>
            <a:r>
              <a:rPr lang="es-ES" dirty="0" smtClean="0"/>
              <a:t> </a:t>
            </a:r>
            <a:r>
              <a:rPr lang="es-MX" dirty="0" smtClean="0"/>
              <a:t/>
            </a:r>
            <a:br>
              <a:rPr lang="es-MX" dirty="0" smtClean="0"/>
            </a:br>
            <a:r>
              <a:rPr lang="es-ES" dirty="0" smtClean="0"/>
              <a:t> </a:t>
            </a:r>
            <a:r>
              <a:rPr lang="es-MX" dirty="0" smtClean="0"/>
              <a:t/>
            </a:r>
            <a:br>
              <a:rPr lang="es-MX" dirty="0" smtClean="0"/>
            </a:br>
            <a:r>
              <a:rPr lang="es-ES" dirty="0" smtClean="0"/>
              <a:t>Para la corriente de campo:</a:t>
            </a:r>
            <a:r>
              <a:rPr lang="es-MX" dirty="0" smtClean="0"/>
              <a:t/>
            </a:r>
            <a:br>
              <a:rPr lang="es-MX" dirty="0" smtClean="0"/>
            </a:br>
            <a:r>
              <a:rPr lang="es-ES" dirty="0" smtClean="0"/>
              <a:t> </a:t>
            </a:r>
            <a:r>
              <a:rPr lang="es-MX" dirty="0" smtClean="0"/>
              <a:t/>
            </a:r>
            <a:br>
              <a:rPr lang="es-MX" dirty="0" smtClean="0"/>
            </a:br>
            <a:r>
              <a:rPr lang="es-ES" dirty="0" smtClean="0"/>
              <a:t>Para la corriente de armadura:</a:t>
            </a:r>
            <a:br>
              <a:rPr lang="es-ES" dirty="0" smtClean="0"/>
            </a:br>
            <a:r>
              <a:rPr lang="es-ES" dirty="0" err="1" smtClean="0"/>
              <a:t>Ia</a:t>
            </a:r>
            <a:r>
              <a:rPr lang="es-ES" dirty="0" smtClean="0"/>
              <a:t> = </a:t>
            </a:r>
            <a:r>
              <a:rPr lang="es-ES" dirty="0" err="1" smtClean="0"/>
              <a:t>Ics</a:t>
            </a:r>
            <a:r>
              <a:rPr lang="es-ES" dirty="0" smtClean="0"/>
              <a:t> = I + </a:t>
            </a:r>
            <a:r>
              <a:rPr lang="es-ES" dirty="0" err="1" smtClean="0"/>
              <a:t>Icp</a:t>
            </a:r>
            <a:r>
              <a:rPr lang="es-MX" dirty="0" smtClean="0"/>
              <a:t/>
            </a:r>
            <a:br>
              <a:rPr lang="es-MX" dirty="0" smtClean="0"/>
            </a:br>
            <a:endParaRPr lang="es-MX"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083300"/>
          </a:xfrm>
        </p:spPr>
        <p:txBody>
          <a:bodyPr rtlCol="0">
            <a:normAutofit fontScale="90000"/>
          </a:bodyPr>
          <a:lstStyle/>
          <a:p>
            <a:pPr eaLnBrk="1" fontAlgn="auto" hangingPunct="1">
              <a:spcAft>
                <a:spcPts val="0"/>
              </a:spcAft>
              <a:defRPr/>
            </a:pPr>
            <a:r>
              <a:rPr lang="es-ES" dirty="0" smtClean="0"/>
              <a:t>Voltaje en terminales:	</a:t>
            </a:r>
            <a:br>
              <a:rPr lang="es-ES" dirty="0" smtClean="0"/>
            </a:br>
            <a:r>
              <a:rPr lang="es-ES" dirty="0" smtClean="0"/>
              <a:t>V = </a:t>
            </a:r>
            <a:r>
              <a:rPr lang="es-ES" dirty="0" err="1" smtClean="0"/>
              <a:t>Eg</a:t>
            </a:r>
            <a:r>
              <a:rPr lang="es-ES" dirty="0" smtClean="0"/>
              <a:t> – </a:t>
            </a:r>
            <a:r>
              <a:rPr lang="es-ES" dirty="0" err="1" smtClean="0"/>
              <a:t>Ia</a:t>
            </a:r>
            <a:r>
              <a:rPr lang="es-ES" dirty="0" smtClean="0"/>
              <a:t> Ra – </a:t>
            </a:r>
            <a:r>
              <a:rPr lang="es-ES" dirty="0" err="1" smtClean="0"/>
              <a:t>IaRcs</a:t>
            </a:r>
            <a:r>
              <a:rPr lang="es-MX" dirty="0" smtClean="0"/>
              <a:t/>
            </a:r>
            <a:br>
              <a:rPr lang="es-MX" dirty="0" smtClean="0"/>
            </a:br>
            <a:r>
              <a:rPr lang="es-ES" dirty="0" smtClean="0"/>
              <a:t>V = </a:t>
            </a:r>
            <a:r>
              <a:rPr lang="es-ES" dirty="0" err="1" smtClean="0"/>
              <a:t>Eg</a:t>
            </a:r>
            <a:r>
              <a:rPr lang="es-ES" dirty="0" smtClean="0"/>
              <a:t> – </a:t>
            </a:r>
            <a:r>
              <a:rPr lang="es-ES" dirty="0" err="1" smtClean="0"/>
              <a:t>Ia</a:t>
            </a:r>
            <a:r>
              <a:rPr lang="es-ES" dirty="0" smtClean="0"/>
              <a:t> (Ra + </a:t>
            </a:r>
            <a:r>
              <a:rPr lang="es-ES" dirty="0" err="1" smtClean="0"/>
              <a:t>Rcs</a:t>
            </a:r>
            <a:r>
              <a:rPr lang="es-ES" dirty="0" smtClean="0"/>
              <a:t>)</a:t>
            </a:r>
            <a:r>
              <a:rPr lang="es-ES" dirty="0"/>
              <a:t/>
            </a:r>
            <a:br>
              <a:rPr lang="es-ES" dirty="0"/>
            </a:br>
            <a:r>
              <a:rPr lang="es-MX" dirty="0" smtClean="0"/>
              <a:t/>
            </a:r>
            <a:br>
              <a:rPr lang="es-MX" dirty="0" smtClean="0"/>
            </a:br>
            <a:r>
              <a:rPr lang="es-ES" dirty="0" smtClean="0"/>
              <a:t>Potencia desarrollada:</a:t>
            </a:r>
            <a:r>
              <a:rPr lang="es-ES" dirty="0"/>
              <a:t/>
            </a:r>
            <a:br>
              <a:rPr lang="es-ES" dirty="0"/>
            </a:br>
            <a:r>
              <a:rPr lang="es-ES" dirty="0" err="1" smtClean="0"/>
              <a:t>Pent</a:t>
            </a:r>
            <a:r>
              <a:rPr lang="es-ES" dirty="0" smtClean="0"/>
              <a:t> = </a:t>
            </a:r>
            <a:r>
              <a:rPr lang="es-ES" dirty="0" err="1" smtClean="0"/>
              <a:t>Eg</a:t>
            </a:r>
            <a:r>
              <a:rPr lang="es-ES" dirty="0" smtClean="0"/>
              <a:t> </a:t>
            </a:r>
            <a:r>
              <a:rPr lang="es-ES" dirty="0" err="1" smtClean="0"/>
              <a:t>Ia</a:t>
            </a:r>
            <a:r>
              <a:rPr lang="es-ES" dirty="0" smtClean="0"/>
              <a:t/>
            </a:r>
            <a:br>
              <a:rPr lang="es-ES" dirty="0" smtClean="0"/>
            </a:br>
            <a:r>
              <a:rPr lang="es-MX" dirty="0"/>
              <a:t/>
            </a:r>
            <a:br>
              <a:rPr lang="es-MX" dirty="0"/>
            </a:br>
            <a:r>
              <a:rPr lang="es-ES" dirty="0" smtClean="0"/>
              <a:t>Potencia entregada:	</a:t>
            </a:r>
            <a:r>
              <a:rPr lang="es-ES" dirty="0"/>
              <a:t/>
            </a:r>
            <a:br>
              <a:rPr lang="es-ES" dirty="0"/>
            </a:br>
            <a:r>
              <a:rPr lang="es-ES" dirty="0" err="1" smtClean="0"/>
              <a:t>Psal</a:t>
            </a:r>
            <a:r>
              <a:rPr lang="es-ES" dirty="0" smtClean="0"/>
              <a:t> = V I</a:t>
            </a:r>
            <a:r>
              <a:rPr lang="es-MX" dirty="0" smtClean="0"/>
              <a:t/>
            </a:r>
            <a:br>
              <a:rPr lang="es-MX" dirty="0" smtClean="0"/>
            </a:br>
            <a:endParaRPr lang="es-MX"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5123" name="Object 1"/>
          <p:cNvGraphicFramePr>
            <a:graphicFrameLocks noChangeAspect="1"/>
          </p:cNvGraphicFramePr>
          <p:nvPr/>
        </p:nvGraphicFramePr>
        <p:xfrm>
          <a:off x="449263" y="1000125"/>
          <a:ext cx="8293100" cy="4643438"/>
        </p:xfrm>
        <a:graphic>
          <a:graphicData uri="http://schemas.openxmlformats.org/presentationml/2006/ole">
            <mc:AlternateContent xmlns:mc="http://schemas.openxmlformats.org/markup-compatibility/2006">
              <mc:Choice xmlns:v="urn:schemas-microsoft-com:vml" Requires="v">
                <p:oleObj spid="_x0000_s5124" name="Imagen de mapa de bits" r:id="rId3" imgW="4466667" imgH="2371429" progId="Paint.Picture">
                  <p:embed/>
                </p:oleObj>
              </mc:Choice>
              <mc:Fallback>
                <p:oleObj name="Imagen de mapa de bits" r:id="rId3" imgW="4466667" imgH="2371429"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263" y="1000125"/>
                        <a:ext cx="8293100" cy="464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97612"/>
          </a:xfrm>
        </p:spPr>
        <p:txBody>
          <a:bodyPr rtlCol="0">
            <a:normAutofit fontScale="90000"/>
          </a:bodyPr>
          <a:lstStyle/>
          <a:p>
            <a:pPr eaLnBrk="1" fontAlgn="auto" hangingPunct="1">
              <a:spcAft>
                <a:spcPts val="0"/>
              </a:spcAft>
              <a:defRPr/>
            </a:pPr>
            <a:r>
              <a:rPr lang="es-ES" b="1" dirty="0" smtClean="0"/>
              <a:t>Reacción de armadura y zona neutra</a:t>
            </a:r>
            <a:r>
              <a:rPr lang="es-MX" dirty="0" smtClean="0"/>
              <a:t/>
            </a:r>
            <a:br>
              <a:rPr lang="es-MX" dirty="0" smtClean="0"/>
            </a:br>
            <a:r>
              <a:rPr lang="es-ES" dirty="0" smtClean="0"/>
              <a:t> </a:t>
            </a:r>
            <a:r>
              <a:rPr lang="es-MX" dirty="0" smtClean="0"/>
              <a:t/>
            </a:r>
            <a:br>
              <a:rPr lang="es-MX" dirty="0" smtClean="0"/>
            </a:br>
            <a:r>
              <a:rPr lang="es-ES" i="1" dirty="0" smtClean="0"/>
              <a:t>Zona neutra.</a:t>
            </a:r>
            <a:r>
              <a:rPr lang="es-ES" dirty="0" smtClean="0"/>
              <a:t> Es el punto en el que el devanado de armadura o inducido no corta líneas de flujo magnético y por lo tanto, no hay un voltaje inducido en este.</a:t>
            </a:r>
            <a:r>
              <a:rPr lang="es-MX" dirty="0" smtClean="0"/>
              <a:t/>
            </a:r>
            <a:br>
              <a:rPr lang="es-MX" dirty="0" smtClean="0"/>
            </a:br>
            <a:r>
              <a:rPr lang="es-ES" dirty="0" smtClean="0"/>
              <a:t> </a:t>
            </a:r>
            <a:r>
              <a:rPr lang="es-MX" dirty="0" smtClean="0"/>
              <a:t/>
            </a:r>
            <a:br>
              <a:rPr lang="es-MX" dirty="0" smtClean="0"/>
            </a:br>
            <a:r>
              <a:rPr lang="es-MX" dirty="0" smtClean="0"/>
              <a:t/>
            </a:r>
            <a:br>
              <a:rPr lang="es-MX" dirty="0" smtClean="0"/>
            </a:br>
            <a:endParaRPr lang="es-MX"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26175"/>
          </a:xfrm>
        </p:spPr>
        <p:txBody>
          <a:bodyPr rtlCol="0">
            <a:normAutofit fontScale="90000"/>
          </a:bodyPr>
          <a:lstStyle/>
          <a:p>
            <a:pPr algn="just" eaLnBrk="1" fontAlgn="auto" hangingPunct="1">
              <a:spcAft>
                <a:spcPts val="0"/>
              </a:spcAft>
              <a:defRPr/>
            </a:pPr>
            <a:r>
              <a:rPr lang="es-ES" dirty="0" smtClean="0"/>
              <a:t>Si el generador no se encuentra dentro de la zona neutra, se presentan pequeños arcos eléctricos (chisporroteo) entre las escobillas y el conmutador, originando con ello que se lleguen a quemar los aislantes que separan las delgas del conmutador y se pongan en corto circuito éstas. Por ello es conveniente tener dentro de su zona neutra al generador.</a:t>
            </a:r>
            <a:endParaRPr lang="es-MX"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Título"/>
          <p:cNvSpPr>
            <a:spLocks noGrp="1"/>
          </p:cNvSpPr>
          <p:nvPr>
            <p:ph type="title"/>
          </p:nvPr>
        </p:nvSpPr>
        <p:spPr>
          <a:xfrm>
            <a:off x="457200" y="274638"/>
            <a:ext cx="8229600" cy="6226175"/>
          </a:xfrm>
        </p:spPr>
        <p:txBody>
          <a:bodyPr/>
          <a:lstStyle/>
          <a:p>
            <a:pPr algn="just" eaLnBrk="1" hangingPunct="1"/>
            <a:r>
              <a:rPr lang="es-ES" smtClean="0"/>
              <a:t>Cuando se conecta una carga al generador circulará una corriente por la armadura o inducido, esta corriente que circula por los conductores del mismo, da lugar a que se originen campos magnéticos alrededor de dichos conductores.</a:t>
            </a:r>
            <a:r>
              <a:rPr lang="es-MX" smtClean="0"/>
              <a:t/>
            </a:r>
            <a:br>
              <a:rPr lang="es-MX" smtClean="0"/>
            </a:br>
            <a:endParaRPr lang="es-MX"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Título"/>
          <p:cNvSpPr>
            <a:spLocks noGrp="1"/>
          </p:cNvSpPr>
          <p:nvPr>
            <p:ph type="title"/>
          </p:nvPr>
        </p:nvSpPr>
        <p:spPr>
          <a:xfrm>
            <a:off x="457200" y="274638"/>
            <a:ext cx="8229600" cy="6154737"/>
          </a:xfrm>
        </p:spPr>
        <p:txBody>
          <a:bodyPr/>
          <a:lstStyle/>
          <a:p>
            <a:pPr algn="just" eaLnBrk="1" hangingPunct="1"/>
            <a:r>
              <a:rPr lang="es-ES" smtClean="0"/>
              <a:t>Cuando actúan simultáneamente las dos corrientes (la del inductor y la del inducido, eso ocurre siempre que el generador se encuentra con carga) crean sus propios campos magnéticos que interactúan formando uno solo llamado resultante.</a:t>
            </a:r>
            <a:r>
              <a:rPr lang="es-MX" smtClean="0"/>
              <a:t/>
            </a:r>
            <a:br>
              <a:rPr lang="es-MX" smtClean="0"/>
            </a:br>
            <a:endParaRPr lang="es-MX"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Título"/>
          <p:cNvSpPr>
            <a:spLocks noGrp="1"/>
          </p:cNvSpPr>
          <p:nvPr>
            <p:ph type="title"/>
          </p:nvPr>
        </p:nvSpPr>
        <p:spPr>
          <a:xfrm>
            <a:off x="457200" y="274638"/>
            <a:ext cx="8229600" cy="6297612"/>
          </a:xfrm>
        </p:spPr>
        <p:txBody>
          <a:bodyPr/>
          <a:lstStyle/>
          <a:p>
            <a:pPr algn="just" eaLnBrk="1" hangingPunct="1"/>
            <a:r>
              <a:rPr lang="es-ES" sz="3600" smtClean="0">
                <a:latin typeface="Arial" panose="020B0604020202020204" pitchFamily="34" charset="0"/>
                <a:cs typeface="Arial" panose="020B0604020202020204" pitchFamily="34" charset="0"/>
              </a:rPr>
              <a:t>El flujo o campo magnético producido por el devanado de armadura o inducido, además de debilitar al campo principal (inductor), lo distorsiona y produce un desplazamiento de la posición de la zona neutra en la dirección de la rotación del generador, a estos dos efectos se les llama generalmente “reacción de armadura o de inducido).</a:t>
            </a:r>
            <a:r>
              <a:rPr lang="es-MX" sz="3600" smtClean="0">
                <a:latin typeface="Arial" panose="020B0604020202020204" pitchFamily="34" charset="0"/>
                <a:cs typeface="Arial" panose="020B0604020202020204" pitchFamily="34" charset="0"/>
              </a:rPr>
              <a:t/>
            </a:r>
            <a:br>
              <a:rPr lang="es-MX" sz="3600" smtClean="0">
                <a:latin typeface="Arial" panose="020B0604020202020204" pitchFamily="34" charset="0"/>
                <a:cs typeface="Arial" panose="020B0604020202020204" pitchFamily="34" charset="0"/>
              </a:rPr>
            </a:br>
            <a:endParaRPr lang="es-MX" sz="3600" smtClean="0">
              <a:latin typeface="Arial" panose="020B0604020202020204" pitchFamily="34" charset="0"/>
              <a:cs typeface="Arial" panose="020B0604020202020204"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Título"/>
          <p:cNvSpPr>
            <a:spLocks noGrp="1"/>
          </p:cNvSpPr>
          <p:nvPr>
            <p:ph type="title"/>
          </p:nvPr>
        </p:nvSpPr>
        <p:spPr>
          <a:xfrm>
            <a:off x="539750" y="333375"/>
            <a:ext cx="8229600" cy="6011863"/>
          </a:xfrm>
        </p:spPr>
        <p:txBody>
          <a:bodyPr/>
          <a:lstStyle/>
          <a:p>
            <a:pPr eaLnBrk="1" hangingPunct="1"/>
            <a:r>
              <a:rPr lang="es-MX" smtClean="0"/>
              <a:t>VOLTAJES DE GENERACION DE CORRIENTE CONTINUA:</a:t>
            </a:r>
            <a:br>
              <a:rPr lang="es-MX" smtClean="0"/>
            </a:br>
            <a:r>
              <a:rPr lang="es-MX" smtClean="0"/>
              <a:t>120 VOLTS.</a:t>
            </a:r>
            <a:br>
              <a:rPr lang="es-MX" smtClean="0"/>
            </a:br>
            <a:r>
              <a:rPr lang="es-MX" smtClean="0"/>
              <a:t>220 VOLTS.</a:t>
            </a:r>
            <a:br>
              <a:rPr lang="es-MX" smtClean="0"/>
            </a:br>
            <a:r>
              <a:rPr lang="es-MX" smtClean="0"/>
              <a:t>440 VOLTS.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457200" y="274638"/>
            <a:ext cx="8229600" cy="6011862"/>
          </a:xfrm>
        </p:spPr>
        <p:txBody>
          <a:bodyPr/>
          <a:lstStyle/>
          <a:p>
            <a:pPr algn="just" eaLnBrk="1" hangingPunct="1"/>
            <a:r>
              <a:rPr lang="es-ES" sz="2800" smtClean="0">
                <a:latin typeface="Arial" panose="020B0604020202020204" pitchFamily="34" charset="0"/>
                <a:cs typeface="Arial" panose="020B0604020202020204" pitchFamily="34" charset="0"/>
              </a:rPr>
              <a:t>Si se conecta una carga eléctrica  a la salida de devanado de armadura una corriente circula por esta, por  lo que el generador comenzará a proporcionar  potencia eléctrica a la carga. Entonces la maquina que impulsa al  generador (motor impulsor) debe proporcionar una potencia mecánica adicional. </a:t>
            </a:r>
            <a:r>
              <a:rPr lang="es-MX" sz="2800" smtClean="0">
                <a:latin typeface="Arial" panose="020B0604020202020204" pitchFamily="34" charset="0"/>
                <a:cs typeface="Arial" panose="020B0604020202020204" pitchFamily="34" charset="0"/>
              </a:rPr>
              <a:t/>
            </a:r>
            <a:br>
              <a:rPr lang="es-MX" sz="2800" smtClean="0">
                <a:latin typeface="Arial" panose="020B0604020202020204" pitchFamily="34" charset="0"/>
                <a:cs typeface="Arial" panose="020B0604020202020204" pitchFamily="34" charset="0"/>
              </a:rPr>
            </a:br>
            <a:endParaRPr lang="es-MX" sz="2800" smtClean="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68987"/>
          </a:xfrm>
        </p:spPr>
        <p:txBody>
          <a:bodyPr rtlCol="0">
            <a:normAutofit fontScale="90000"/>
          </a:bodyPr>
          <a:lstStyle/>
          <a:p>
            <a:pPr algn="just" eaLnBrk="1" fontAlgn="auto" hangingPunct="1">
              <a:spcAft>
                <a:spcPts val="0"/>
              </a:spcAft>
              <a:defRPr/>
            </a:pPr>
            <a:r>
              <a:rPr lang="es-ES" dirty="0" smtClean="0">
                <a:latin typeface="Arial" pitchFamily="34" charset="0"/>
                <a:cs typeface="Arial" pitchFamily="34" charset="0"/>
              </a:rPr>
              <a:t>Debido a ello, se presenta un incremento en el ruido, además de una vibración en el generador junto con una reducción en la velocidad.</a:t>
            </a:r>
            <a:r>
              <a:rPr lang="es-MX" dirty="0" smtClean="0">
                <a:latin typeface="Arial" pitchFamily="34" charset="0"/>
                <a:cs typeface="Arial" pitchFamily="34" charset="0"/>
              </a:rPr>
              <a:t/>
            </a:r>
            <a:br>
              <a:rPr lang="es-MX" dirty="0" smtClean="0">
                <a:latin typeface="Arial" pitchFamily="34" charset="0"/>
                <a:cs typeface="Arial" pitchFamily="34" charset="0"/>
              </a:rPr>
            </a:br>
            <a:r>
              <a:rPr lang="es-ES" dirty="0" smtClean="0">
                <a:latin typeface="Arial" pitchFamily="34" charset="0"/>
                <a:cs typeface="Arial" pitchFamily="34" charset="0"/>
              </a:rPr>
              <a:t>En la figura:</a:t>
            </a:r>
            <a:br>
              <a:rPr lang="es-ES" dirty="0" smtClean="0">
                <a:latin typeface="Arial" pitchFamily="34" charset="0"/>
                <a:cs typeface="Arial" pitchFamily="34" charset="0"/>
              </a:rPr>
            </a:br>
            <a:r>
              <a:rPr lang="es-ES" dirty="0" err="1" smtClean="0">
                <a:latin typeface="Arial" pitchFamily="34" charset="0"/>
                <a:cs typeface="Arial" pitchFamily="34" charset="0"/>
              </a:rPr>
              <a:t>Ia</a:t>
            </a:r>
            <a:r>
              <a:rPr lang="es-ES" dirty="0" smtClean="0">
                <a:latin typeface="Arial" pitchFamily="34" charset="0"/>
                <a:cs typeface="Arial" pitchFamily="34" charset="0"/>
              </a:rPr>
              <a:t> = corriente de armadura, </a:t>
            </a:r>
            <a:br>
              <a:rPr lang="es-ES" dirty="0" smtClean="0">
                <a:latin typeface="Arial" pitchFamily="34" charset="0"/>
                <a:cs typeface="Arial" pitchFamily="34" charset="0"/>
              </a:rPr>
            </a:br>
            <a:r>
              <a:rPr lang="es-ES" dirty="0" smtClean="0">
                <a:latin typeface="Arial" pitchFamily="34" charset="0"/>
                <a:cs typeface="Arial" pitchFamily="34" charset="0"/>
              </a:rPr>
              <a:t>V = voltaje en terminales y </a:t>
            </a:r>
            <a:br>
              <a:rPr lang="es-ES" dirty="0" smtClean="0">
                <a:latin typeface="Arial" pitchFamily="34" charset="0"/>
                <a:cs typeface="Arial" pitchFamily="34" charset="0"/>
              </a:rPr>
            </a:br>
            <a:r>
              <a:rPr lang="es-ES" dirty="0" err="1" smtClean="0">
                <a:latin typeface="Arial" pitchFamily="34" charset="0"/>
                <a:cs typeface="Arial" pitchFamily="34" charset="0"/>
              </a:rPr>
              <a:t>Eg</a:t>
            </a:r>
            <a:r>
              <a:rPr lang="es-ES" dirty="0" smtClean="0">
                <a:latin typeface="Arial" pitchFamily="34" charset="0"/>
                <a:cs typeface="Arial" pitchFamily="34" charset="0"/>
              </a:rPr>
              <a:t> = voltaje inducido o generado.</a:t>
            </a:r>
            <a:endParaRPr lang="es-MX"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8195" name="Object 1"/>
          <p:cNvGraphicFramePr>
            <a:graphicFrameLocks noChangeAspect="1"/>
          </p:cNvGraphicFramePr>
          <p:nvPr/>
        </p:nvGraphicFramePr>
        <p:xfrm>
          <a:off x="500063" y="785813"/>
          <a:ext cx="8137525" cy="5214937"/>
        </p:xfrm>
        <a:graphic>
          <a:graphicData uri="http://schemas.openxmlformats.org/presentationml/2006/ole">
            <mc:AlternateContent xmlns:mc="http://schemas.openxmlformats.org/markup-compatibility/2006">
              <mc:Choice xmlns:v="urn:schemas-microsoft-com:vml" Requires="v">
                <p:oleObj spid="_x0000_s8196" name="Imagen de mapa de bits" r:id="rId3" imgW="5544324" imgH="2704762" progId="Paint.Picture">
                  <p:embed/>
                </p:oleObj>
              </mc:Choice>
              <mc:Fallback>
                <p:oleObj name="Imagen de mapa de bits" r:id="rId3" imgW="5544324" imgH="2704762"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63" y="785813"/>
                        <a:ext cx="8137525" cy="521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457200" y="274638"/>
            <a:ext cx="8229600" cy="6297612"/>
          </a:xfrm>
        </p:spPr>
        <p:txBody>
          <a:bodyPr/>
          <a:lstStyle/>
          <a:p>
            <a:pPr algn="l" eaLnBrk="1" hangingPunct="1"/>
            <a:r>
              <a:rPr lang="es-ES" sz="4000" i="1" smtClean="0"/>
              <a:t>Las principales relaciones para los generadores con excitación separada o independientes, son:</a:t>
            </a:r>
            <a:r>
              <a:rPr lang="es-MX" sz="4000" smtClean="0"/>
              <a:t/>
            </a:r>
            <a:br>
              <a:rPr lang="es-MX" sz="4000" smtClean="0"/>
            </a:br>
            <a:r>
              <a:rPr lang="es-ES" sz="4000" smtClean="0"/>
              <a:t> </a:t>
            </a:r>
            <a:r>
              <a:rPr lang="es-MX" sz="4000" smtClean="0"/>
              <a:t/>
            </a:r>
            <a:br>
              <a:rPr lang="es-MX" sz="4000" smtClean="0"/>
            </a:br>
            <a:r>
              <a:rPr lang="es-ES" sz="4000" smtClean="0"/>
              <a:t>Corriente de armadura </a:t>
            </a:r>
            <a:r>
              <a:rPr lang="es-ES" sz="4000" b="1" smtClean="0"/>
              <a:t>Ia = I</a:t>
            </a:r>
            <a:r>
              <a:rPr lang="es-ES" sz="4000" smtClean="0"/>
              <a:t>		</a:t>
            </a:r>
            <a:r>
              <a:rPr lang="es-MX" sz="4000" smtClean="0"/>
              <a:t/>
            </a:r>
            <a:br>
              <a:rPr lang="es-MX" sz="4000" smtClean="0"/>
            </a:br>
            <a:r>
              <a:rPr lang="es-ES" sz="4000" smtClean="0"/>
              <a:t>Voltaje en terminales: </a:t>
            </a:r>
            <a:r>
              <a:rPr lang="es-ES" sz="4000" b="1" smtClean="0"/>
              <a:t>V = Eg – Ia Ra  </a:t>
            </a:r>
            <a:r>
              <a:rPr lang="es-ES" sz="4000" smtClean="0"/>
              <a:t>Ra = Resistencia de armadura</a:t>
            </a:r>
            <a:endParaRPr lang="es-MX" sz="40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a:xfrm>
            <a:off x="457200" y="274638"/>
            <a:ext cx="8229600" cy="4797425"/>
          </a:xfrm>
        </p:spPr>
        <p:txBody>
          <a:bodyPr/>
          <a:lstStyle/>
          <a:p>
            <a:pPr algn="l" eaLnBrk="1" hangingPunct="1"/>
            <a:r>
              <a:rPr lang="es-ES" smtClean="0"/>
              <a:t>Potencia desarrollada: </a:t>
            </a:r>
            <a:br>
              <a:rPr lang="es-ES" smtClean="0"/>
            </a:br>
            <a:r>
              <a:rPr lang="es-ES" smtClean="0"/>
              <a:t>                    </a:t>
            </a:r>
            <a:r>
              <a:rPr lang="es-ES" b="1" smtClean="0"/>
              <a:t>Pent = Eg Ia	</a:t>
            </a:r>
            <a:br>
              <a:rPr lang="es-ES" b="1" smtClean="0"/>
            </a:br>
            <a:r>
              <a:rPr lang="es-ES" smtClean="0"/>
              <a:t>Potencia entregada a la carga</a:t>
            </a:r>
            <a:br>
              <a:rPr lang="es-ES" smtClean="0"/>
            </a:br>
            <a:r>
              <a:rPr lang="es-ES" smtClean="0"/>
              <a:t>                     </a:t>
            </a:r>
            <a:r>
              <a:rPr lang="es-ES" b="1" smtClean="0"/>
              <a:t>Psal = V I</a:t>
            </a:r>
            <a:r>
              <a:rPr lang="es-ES" smtClean="0"/>
              <a:t>		</a:t>
            </a:r>
            <a:r>
              <a:rPr lang="es-MX" smtClean="0"/>
              <a:t/>
            </a:r>
            <a:br>
              <a:rPr lang="es-MX" smtClean="0"/>
            </a:br>
            <a:r>
              <a:rPr lang="es-ES" smtClean="0"/>
              <a:t> Porciento de regulación:</a:t>
            </a:r>
            <a:endParaRPr lang="es-MX" smtClean="0"/>
          </a:p>
        </p:txBody>
      </p:sp>
      <p:sp>
        <p:nvSpPr>
          <p:cNvPr id="1024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ES" sz="1800"/>
          </a:p>
        </p:txBody>
      </p:sp>
      <p:graphicFrame>
        <p:nvGraphicFramePr>
          <p:cNvPr id="10244" name="Object 1"/>
          <p:cNvGraphicFramePr>
            <a:graphicFrameLocks noChangeAspect="1"/>
          </p:cNvGraphicFramePr>
          <p:nvPr/>
        </p:nvGraphicFramePr>
        <p:xfrm>
          <a:off x="2214563" y="5072063"/>
          <a:ext cx="4165600" cy="1071562"/>
        </p:xfrm>
        <a:graphic>
          <a:graphicData uri="http://schemas.openxmlformats.org/presentationml/2006/ole">
            <mc:AlternateContent xmlns:mc="http://schemas.openxmlformats.org/markup-compatibility/2006">
              <mc:Choice xmlns:v="urn:schemas-microsoft-com:vml" Requires="v">
                <p:oleObj spid="_x0000_s10245" name="Imagen de mapa de bits" r:id="rId3" imgW="1961905" imgH="504762" progId="Paint.Picture">
                  <p:embed/>
                </p:oleObj>
              </mc:Choice>
              <mc:Fallback>
                <p:oleObj name="Imagen de mapa de bits" r:id="rId3" imgW="1961905" imgH="504762"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4563" y="5072063"/>
                        <a:ext cx="4165600"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713</Words>
  <Application>Microsoft Office PowerPoint</Application>
  <PresentationFormat>Presentación en pantalla (4:3)</PresentationFormat>
  <Paragraphs>35</Paragraphs>
  <Slides>45</Slides>
  <Notes>0</Notes>
  <HiddenSlides>0</HiddenSlides>
  <MMClips>0</MMClips>
  <ScaleCrop>false</ScaleCrop>
  <HeadingPairs>
    <vt:vector size="8" baseType="variant">
      <vt:variant>
        <vt:lpstr>Fuentes usadas</vt:lpstr>
      </vt:variant>
      <vt:variant>
        <vt:i4>2</vt:i4>
      </vt:variant>
      <vt:variant>
        <vt:lpstr>Tema</vt:lpstr>
      </vt:variant>
      <vt:variant>
        <vt:i4>1</vt:i4>
      </vt:variant>
      <vt:variant>
        <vt:lpstr>Servidores OLE incrustados</vt:lpstr>
      </vt:variant>
      <vt:variant>
        <vt:i4>1</vt:i4>
      </vt:variant>
      <vt:variant>
        <vt:lpstr>Títulos de diapositiva</vt:lpstr>
      </vt:variant>
      <vt:variant>
        <vt:i4>45</vt:i4>
      </vt:variant>
    </vt:vector>
  </HeadingPairs>
  <TitlesOfParts>
    <vt:vector size="49" baseType="lpstr">
      <vt:lpstr>Arial</vt:lpstr>
      <vt:lpstr>Calibri</vt:lpstr>
      <vt:lpstr>Tema de Office</vt:lpstr>
      <vt:lpstr>Imagen de mapa de bits</vt:lpstr>
      <vt:lpstr>CARACTERÍSTICAS DE LOS GENERADORES DE C.C.</vt:lpstr>
      <vt:lpstr>SISTEMAS DE EXCITACIÓN.   El campo magnético en las máquinas de c.c., está producido por el inductor, el cual consta de un circuito magnético con polos de material magnético, sobre los cuales se colocan las bobinas de campo, por cuyos conductores circula una corriente continua, a esta corriente se le conoce como corriente de excitación y según sea la forma como esta corriente se obtenga </vt:lpstr>
      <vt:lpstr>Máquinas con excitación independiente o separada.  Se denominan así a las máquinas cuya fuente de corriente continua es independiente de la maquina (puede ser por ejemplo, un acumulador, una batería, una línea de alimentación de C.C. obtenida por rectificación). </vt:lpstr>
      <vt:lpstr>Presentación de PowerPoint</vt:lpstr>
      <vt:lpstr>Si se conecta una carga eléctrica  a la salida de devanado de armadura una corriente circula por esta, por  lo que el generador comenzará a proporcionar  potencia eléctrica a la carga. Entonces la maquina que impulsa al  generador (motor impulsor) debe proporcionar una potencia mecánica adicional.  </vt:lpstr>
      <vt:lpstr>Debido a ello, se presenta un incremento en el ruido, además de una vibración en el generador junto con una reducción en la velocidad. En la figura: Ia = corriente de armadura,  V = voltaje en terminales y  Eg = voltaje inducido o generado.</vt:lpstr>
      <vt:lpstr>Presentación de PowerPoint</vt:lpstr>
      <vt:lpstr>Las principales relaciones para los generadores con excitación separada o independientes, son:   Corriente de armadura Ia = I   Voltaje en terminales: V = Eg – Ia Ra  Ra = Resistencia de armadura</vt:lpstr>
      <vt:lpstr>Potencia desarrollada:                      Pent = Eg Ia  Potencia entregada a la carga                      Psal = V I    Porciento de regulación:</vt:lpstr>
      <vt:lpstr>Generadores autoexcitados. Son autoexcitados cuando la corriente de excitación está constituida  toda o en parte por la corriente de la maquina.  </vt:lpstr>
      <vt:lpstr>Estas máquinas cuando se ponen a operar por primera vez deben ser excitadas en forma independiente, después cuando se tiene ya un magnetismo remanente (residual) que se refuerza con la corriente de la maquina, se tiene el sistema de autoexcitación que puede ser:</vt:lpstr>
      <vt:lpstr>Generador con excitación en derivación o paralelo. (shunt).  En este generador, el devanado de campo y la armadura están conectados en paralelo, la intensidad del campo paralelo es prácticamente constante e independiente de la carga. </vt:lpstr>
      <vt:lpstr>Sin embargo, al aumentar la carga disminuye la tensión que se produce en el inducido (armadura).</vt:lpstr>
      <vt:lpstr>Presentación de PowerPoint</vt:lpstr>
      <vt:lpstr>Una característica de este tipo de generadores es que el ligero descenso del voltaje de salida al aumentar la carga. La tensión es máxima en vacío y decrece  gradualmente a medida que la carga aumenta.</vt:lpstr>
      <vt:lpstr>Presentación de PowerPoint</vt:lpstr>
      <vt:lpstr>Las principales relaciones para los generadores en derivación con carga, son: Corriente de campo paralelo: Corriente de armadura: Ia = Icp + I I = Corriente de carga</vt:lpstr>
      <vt:lpstr>Voltaje en terminales:                V = Eg – Ra Ia  Potencia desarrollada:                Pent = Eg Ia  Potencia entregada:           Psal = V I </vt:lpstr>
      <vt:lpstr>Generador con excitación en serie.  En este tipo de generador, se utilizó antiguamente para alumbrado de calles, pero hoy se emplea raras veces. El inducido, el devanado inductor y la carga van conectados en serie. </vt:lpstr>
      <vt:lpstr>Si esta se desconecta de los bornes de salida del generador, quedará interrumpido el circuito de excitación y por lo tanto no se producirá en el inducido tensión alguna.</vt:lpstr>
      <vt:lpstr>Presentación de PowerPoint</vt:lpstr>
      <vt:lpstr>En cambio si se conecta una carga pequeña (una lámpara por ejemplo), circulará una pequeña corriente por el devanado inductor y en consecuencia se generará en el inducido una fuerza electromotriz también pequeña. </vt:lpstr>
      <vt:lpstr>Si la carga conectada es mayor, también serán mayores la corriente de excitación y la fuerza electromotriz inducida. Generalizando, al aumentar la carga aumenta la fuerza electromotriz inducida. Sin carga la tensión en los bornes de salida es nula, y a plena carga, máxima.</vt:lpstr>
      <vt:lpstr>Presentación de PowerPoint</vt:lpstr>
      <vt:lpstr>Las principales relaciones para los generadores serie con carga, son:    Para las corrientes:    Ia = Ics = I  Voltaje en las terminales:   V = Eg – (Ra + Rcs) I  Potencia desarrollada:   Psal = Eg I </vt:lpstr>
      <vt:lpstr>Potencia entregada   Psal = V I   Para el voltaje generado:   Eg = V + Vcs + Va   Para las caídas de tensión:   Vcs = Ics Rcs   Va = Ia Ra </vt:lpstr>
      <vt:lpstr>Generador con excitación mixta o compuesta (compound).   Se tienen dos circuitos de excitación, uno en derivación y otro en serie. </vt:lpstr>
      <vt:lpstr>Generador con excitación mixta o compuesta “corta”. Cuando el circuito en derivación se conecta antes de la excitación en serie (es decir directamente a las escobillas). </vt:lpstr>
      <vt:lpstr>Presentación de PowerPoint</vt:lpstr>
      <vt:lpstr>Presentación de PowerPoint</vt:lpstr>
      <vt:lpstr>Las principales relaciones para el generador mixto corto con carga, son:   Corriente en el campo serie:   Ics = I Corriente en el devanado de campo paralelo:</vt:lpstr>
      <vt:lpstr>Corriente en la armadura:    Ia = Icp + I  El voltaje en las terminales:    V = Eg – Ra Ia – Rcs Ics  Potencia desarrollada:    Pent = Eg Ia  Potencia entregada:     Psal =  V I </vt:lpstr>
      <vt:lpstr>Voltaje en la armadura:    Va = Ia Ra  Voltaje en los devanados:   Vcp = Icp Rcp  Vcs = Ics Rcs  Vcp = V + Vcs </vt:lpstr>
      <vt:lpstr>Pérdidas eléctricas:   Peléctricas = I2R = I2cs Rcs + I2cpRcp + I2a Ra   Eficiencia:</vt:lpstr>
      <vt:lpstr>Generador con excitación mixta o compuesta “larga”.  Si la conexión en serie se conecta antes de la excitación en derivación, o sea en las terminales externas de la máquina. </vt:lpstr>
      <vt:lpstr>Presentación de PowerPoint</vt:lpstr>
      <vt:lpstr>Presentación de PowerPoint</vt:lpstr>
      <vt:lpstr>Las principales relaciones para el generador mixto largo con carga, son:     Para la corriente de campo:   Para la corriente de armadura: Ia = Ics = I + Icp </vt:lpstr>
      <vt:lpstr>Voltaje en terminales:  V = Eg – Ia Ra – IaRcs V = Eg – Ia (Ra + Rcs)  Potencia desarrollada: Pent = Eg Ia  Potencia entregada:  Psal = V I </vt:lpstr>
      <vt:lpstr>Reacción de armadura y zona neutra   Zona neutra. Es el punto en el que el devanado de armadura o inducido no corta líneas de flujo magnético y por lo tanto, no hay un voltaje inducido en este.    </vt:lpstr>
      <vt:lpstr>Si el generador no se encuentra dentro de la zona neutra, se presentan pequeños arcos eléctricos (chisporroteo) entre las escobillas y el conmutador, originando con ello que se lleguen a quemar los aislantes que separan las delgas del conmutador y se pongan en corto circuito éstas. Por ello es conveniente tener dentro de su zona neutra al generador.</vt:lpstr>
      <vt:lpstr>Cuando se conecta una carga al generador circulará una corriente por la armadura o inducido, esta corriente que circula por los conductores del mismo, da lugar a que se originen campos magnéticos alrededor de dichos conductores. </vt:lpstr>
      <vt:lpstr>Cuando actúan simultáneamente las dos corrientes (la del inductor y la del inducido, eso ocurre siempre que el generador se encuentra con carga) crean sus propios campos magnéticos que interactúan formando uno solo llamado resultante. </vt:lpstr>
      <vt:lpstr>El flujo o campo magnético producido por el devanado de armadura o inducido, además de debilitar al campo principal (inductor), lo distorsiona y produce un desplazamiento de la posición de la zona neutra en la dirección de la rotación del generador, a estos dos efectos se les llama generalmente “reacción de armadura o de inducido). </vt:lpstr>
      <vt:lpstr>VOLTAJES DE GENERACION DE CORRIENTE CONTINUA: 120 VOLTS. 220 VOLTS. 440 VOLTS.</vt:lpstr>
    </vt:vector>
  </TitlesOfParts>
  <Company>Lan Party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CARACTERÍSTICAS DE LOS GENERADORES DE C.C.</dc:title>
  <dc:creator>ESCRITORIO</dc:creator>
  <cp:lastModifiedBy>Luis</cp:lastModifiedBy>
  <cp:revision>8</cp:revision>
  <dcterms:created xsi:type="dcterms:W3CDTF">2011-02-09T04:49:10Z</dcterms:created>
  <dcterms:modified xsi:type="dcterms:W3CDTF">2015-06-18T21:57:00Z</dcterms:modified>
</cp:coreProperties>
</file>