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92" r:id="rId3"/>
    <p:sldId id="283" r:id="rId4"/>
    <p:sldId id="284" r:id="rId5"/>
    <p:sldId id="285" r:id="rId6"/>
    <p:sldId id="286" r:id="rId7"/>
    <p:sldId id="287" r:id="rId8"/>
    <p:sldId id="288" r:id="rId9"/>
    <p:sldId id="289" r:id="rId10"/>
    <p:sldId id="293" r:id="rId11"/>
    <p:sldId id="291" r:id="rId12"/>
    <p:sldId id="265" r:id="rId13"/>
    <p:sldId id="266" r:id="rId14"/>
    <p:sldId id="269" r:id="rId15"/>
    <p:sldId id="270" r:id="rId16"/>
    <p:sldId id="271" r:id="rId17"/>
    <p:sldId id="278" r:id="rId18"/>
    <p:sldId id="279" r:id="rId19"/>
    <p:sldId id="280" r:id="rId20"/>
    <p:sldId id="281" r:id="rId21"/>
    <p:sldId id="298" r:id="rId22"/>
    <p:sldId id="294" r:id="rId23"/>
    <p:sldId id="295" r:id="rId24"/>
    <p:sldId id="296" r:id="rId25"/>
    <p:sldId id="297" r:id="rId26"/>
  </p:sldIdLst>
  <p:sldSz cx="9144000" cy="6858000" type="screen4x3"/>
  <p:notesSz cx="6858000" cy="9144000"/>
  <p:defaultTextStyle>
    <a:defPPr>
      <a:defRPr lang="es-MX"/>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lvl1pPr>
              <a:defRPr/>
            </a:lvl1pPr>
          </a:lstStyle>
          <a:p>
            <a:pPr>
              <a:defRPr/>
            </a:pPr>
            <a:fld id="{9150F65A-12E4-4C55-8C47-F0FBB40E079E}" type="datetimeFigureOut">
              <a:rPr lang="es-MX"/>
              <a:pPr>
                <a:defRPr/>
              </a:pPr>
              <a:t>18/06/2015</a:t>
            </a:fld>
            <a:endParaRPr lang="es-MX"/>
          </a:p>
        </p:txBody>
      </p:sp>
      <p:sp>
        <p:nvSpPr>
          <p:cNvPr id="5" name="4 Marcador de pie de página"/>
          <p:cNvSpPr>
            <a:spLocks noGrp="1"/>
          </p:cNvSpPr>
          <p:nvPr>
            <p:ph type="ftr" sz="quarter" idx="11"/>
          </p:nvPr>
        </p:nvSpPr>
        <p:spPr/>
        <p:txBody>
          <a:bodyPr/>
          <a:lstStyle>
            <a:lvl1pPr>
              <a:defRPr/>
            </a:lvl1pPr>
          </a:lstStyle>
          <a:p>
            <a:pPr>
              <a:defRPr/>
            </a:pPr>
            <a:endParaRPr lang="es-MX"/>
          </a:p>
        </p:txBody>
      </p:sp>
      <p:sp>
        <p:nvSpPr>
          <p:cNvPr id="6" name="5 Marcador de número de diapositiva"/>
          <p:cNvSpPr>
            <a:spLocks noGrp="1"/>
          </p:cNvSpPr>
          <p:nvPr>
            <p:ph type="sldNum" sz="quarter" idx="12"/>
          </p:nvPr>
        </p:nvSpPr>
        <p:spPr/>
        <p:txBody>
          <a:bodyPr/>
          <a:lstStyle>
            <a:lvl1pPr>
              <a:defRPr/>
            </a:lvl1pPr>
          </a:lstStyle>
          <a:p>
            <a:pPr>
              <a:defRPr/>
            </a:pPr>
            <a:fld id="{EE689308-CA6B-4069-B56D-096662790B82}" type="slidenum">
              <a:rPr lang="es-MX"/>
              <a:pPr>
                <a:defRPr/>
              </a:pPr>
              <a:t>‹Nº›</a:t>
            </a:fld>
            <a:endParaRPr lang="es-MX"/>
          </a:p>
        </p:txBody>
      </p:sp>
    </p:spTree>
    <p:extLst>
      <p:ext uri="{BB962C8B-B14F-4D97-AF65-F5344CB8AC3E}">
        <p14:creationId xmlns:p14="http://schemas.microsoft.com/office/powerpoint/2010/main" val="31031818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pPr>
              <a:defRPr/>
            </a:pPr>
            <a:fld id="{B271CEB6-7ECF-4482-9FB9-88EA86894B50}" type="datetimeFigureOut">
              <a:rPr lang="es-MX"/>
              <a:pPr>
                <a:defRPr/>
              </a:pPr>
              <a:t>18/06/2015</a:t>
            </a:fld>
            <a:endParaRPr lang="es-MX"/>
          </a:p>
        </p:txBody>
      </p:sp>
      <p:sp>
        <p:nvSpPr>
          <p:cNvPr id="5" name="4 Marcador de pie de página"/>
          <p:cNvSpPr>
            <a:spLocks noGrp="1"/>
          </p:cNvSpPr>
          <p:nvPr>
            <p:ph type="ftr" sz="quarter" idx="11"/>
          </p:nvPr>
        </p:nvSpPr>
        <p:spPr/>
        <p:txBody>
          <a:bodyPr/>
          <a:lstStyle>
            <a:lvl1pPr>
              <a:defRPr/>
            </a:lvl1pPr>
          </a:lstStyle>
          <a:p>
            <a:pPr>
              <a:defRPr/>
            </a:pPr>
            <a:endParaRPr lang="es-MX"/>
          </a:p>
        </p:txBody>
      </p:sp>
      <p:sp>
        <p:nvSpPr>
          <p:cNvPr id="6" name="5 Marcador de número de diapositiva"/>
          <p:cNvSpPr>
            <a:spLocks noGrp="1"/>
          </p:cNvSpPr>
          <p:nvPr>
            <p:ph type="sldNum" sz="quarter" idx="12"/>
          </p:nvPr>
        </p:nvSpPr>
        <p:spPr/>
        <p:txBody>
          <a:bodyPr/>
          <a:lstStyle>
            <a:lvl1pPr>
              <a:defRPr/>
            </a:lvl1pPr>
          </a:lstStyle>
          <a:p>
            <a:pPr>
              <a:defRPr/>
            </a:pPr>
            <a:fld id="{412AB64D-8427-4119-B92D-A84A7D600E87}" type="slidenum">
              <a:rPr lang="es-MX"/>
              <a:pPr>
                <a:defRPr/>
              </a:pPr>
              <a:t>‹Nº›</a:t>
            </a:fld>
            <a:endParaRPr lang="es-MX"/>
          </a:p>
        </p:txBody>
      </p:sp>
    </p:spTree>
    <p:extLst>
      <p:ext uri="{BB962C8B-B14F-4D97-AF65-F5344CB8AC3E}">
        <p14:creationId xmlns:p14="http://schemas.microsoft.com/office/powerpoint/2010/main" val="34794369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pPr>
              <a:defRPr/>
            </a:pPr>
            <a:fld id="{DA1FAB24-34A1-4F75-A83A-FCB18051D751}" type="datetimeFigureOut">
              <a:rPr lang="es-MX"/>
              <a:pPr>
                <a:defRPr/>
              </a:pPr>
              <a:t>18/06/2015</a:t>
            </a:fld>
            <a:endParaRPr lang="es-MX"/>
          </a:p>
        </p:txBody>
      </p:sp>
      <p:sp>
        <p:nvSpPr>
          <p:cNvPr id="5" name="4 Marcador de pie de página"/>
          <p:cNvSpPr>
            <a:spLocks noGrp="1"/>
          </p:cNvSpPr>
          <p:nvPr>
            <p:ph type="ftr" sz="quarter" idx="11"/>
          </p:nvPr>
        </p:nvSpPr>
        <p:spPr/>
        <p:txBody>
          <a:bodyPr/>
          <a:lstStyle>
            <a:lvl1pPr>
              <a:defRPr/>
            </a:lvl1pPr>
          </a:lstStyle>
          <a:p>
            <a:pPr>
              <a:defRPr/>
            </a:pPr>
            <a:endParaRPr lang="es-MX"/>
          </a:p>
        </p:txBody>
      </p:sp>
      <p:sp>
        <p:nvSpPr>
          <p:cNvPr id="6" name="5 Marcador de número de diapositiva"/>
          <p:cNvSpPr>
            <a:spLocks noGrp="1"/>
          </p:cNvSpPr>
          <p:nvPr>
            <p:ph type="sldNum" sz="quarter" idx="12"/>
          </p:nvPr>
        </p:nvSpPr>
        <p:spPr/>
        <p:txBody>
          <a:bodyPr/>
          <a:lstStyle>
            <a:lvl1pPr>
              <a:defRPr/>
            </a:lvl1pPr>
          </a:lstStyle>
          <a:p>
            <a:pPr>
              <a:defRPr/>
            </a:pPr>
            <a:fld id="{B90AD8D5-0068-46F6-81E3-B2D2486349E6}" type="slidenum">
              <a:rPr lang="es-MX"/>
              <a:pPr>
                <a:defRPr/>
              </a:pPr>
              <a:t>‹Nº›</a:t>
            </a:fld>
            <a:endParaRPr lang="es-MX"/>
          </a:p>
        </p:txBody>
      </p:sp>
    </p:spTree>
    <p:extLst>
      <p:ext uri="{BB962C8B-B14F-4D97-AF65-F5344CB8AC3E}">
        <p14:creationId xmlns:p14="http://schemas.microsoft.com/office/powerpoint/2010/main" val="8901588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pPr>
              <a:defRPr/>
            </a:pPr>
            <a:fld id="{0D408D68-F161-44D0-B5E8-A40D34BD7379}" type="datetimeFigureOut">
              <a:rPr lang="es-MX"/>
              <a:pPr>
                <a:defRPr/>
              </a:pPr>
              <a:t>18/06/2015</a:t>
            </a:fld>
            <a:endParaRPr lang="es-MX"/>
          </a:p>
        </p:txBody>
      </p:sp>
      <p:sp>
        <p:nvSpPr>
          <p:cNvPr id="5" name="4 Marcador de pie de página"/>
          <p:cNvSpPr>
            <a:spLocks noGrp="1"/>
          </p:cNvSpPr>
          <p:nvPr>
            <p:ph type="ftr" sz="quarter" idx="11"/>
          </p:nvPr>
        </p:nvSpPr>
        <p:spPr/>
        <p:txBody>
          <a:bodyPr/>
          <a:lstStyle>
            <a:lvl1pPr>
              <a:defRPr/>
            </a:lvl1pPr>
          </a:lstStyle>
          <a:p>
            <a:pPr>
              <a:defRPr/>
            </a:pPr>
            <a:endParaRPr lang="es-MX"/>
          </a:p>
        </p:txBody>
      </p:sp>
      <p:sp>
        <p:nvSpPr>
          <p:cNvPr id="6" name="5 Marcador de número de diapositiva"/>
          <p:cNvSpPr>
            <a:spLocks noGrp="1"/>
          </p:cNvSpPr>
          <p:nvPr>
            <p:ph type="sldNum" sz="quarter" idx="12"/>
          </p:nvPr>
        </p:nvSpPr>
        <p:spPr/>
        <p:txBody>
          <a:bodyPr/>
          <a:lstStyle>
            <a:lvl1pPr>
              <a:defRPr/>
            </a:lvl1pPr>
          </a:lstStyle>
          <a:p>
            <a:pPr>
              <a:defRPr/>
            </a:pPr>
            <a:fld id="{EFD3A61B-E5B4-41BB-BE20-E94E838936FE}" type="slidenum">
              <a:rPr lang="es-MX"/>
              <a:pPr>
                <a:defRPr/>
              </a:pPr>
              <a:t>‹Nº›</a:t>
            </a:fld>
            <a:endParaRPr lang="es-MX"/>
          </a:p>
        </p:txBody>
      </p:sp>
    </p:spTree>
    <p:extLst>
      <p:ext uri="{BB962C8B-B14F-4D97-AF65-F5344CB8AC3E}">
        <p14:creationId xmlns:p14="http://schemas.microsoft.com/office/powerpoint/2010/main" val="21974814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fld id="{C2F49740-9E9A-41B7-8FE8-A7F85CFC0F26}" type="datetimeFigureOut">
              <a:rPr lang="es-MX"/>
              <a:pPr>
                <a:defRPr/>
              </a:pPr>
              <a:t>18/06/2015</a:t>
            </a:fld>
            <a:endParaRPr lang="es-MX"/>
          </a:p>
        </p:txBody>
      </p:sp>
      <p:sp>
        <p:nvSpPr>
          <p:cNvPr id="5" name="4 Marcador de pie de página"/>
          <p:cNvSpPr>
            <a:spLocks noGrp="1"/>
          </p:cNvSpPr>
          <p:nvPr>
            <p:ph type="ftr" sz="quarter" idx="11"/>
          </p:nvPr>
        </p:nvSpPr>
        <p:spPr/>
        <p:txBody>
          <a:bodyPr/>
          <a:lstStyle>
            <a:lvl1pPr>
              <a:defRPr/>
            </a:lvl1pPr>
          </a:lstStyle>
          <a:p>
            <a:pPr>
              <a:defRPr/>
            </a:pPr>
            <a:endParaRPr lang="es-MX"/>
          </a:p>
        </p:txBody>
      </p:sp>
      <p:sp>
        <p:nvSpPr>
          <p:cNvPr id="6" name="5 Marcador de número de diapositiva"/>
          <p:cNvSpPr>
            <a:spLocks noGrp="1"/>
          </p:cNvSpPr>
          <p:nvPr>
            <p:ph type="sldNum" sz="quarter" idx="12"/>
          </p:nvPr>
        </p:nvSpPr>
        <p:spPr/>
        <p:txBody>
          <a:bodyPr/>
          <a:lstStyle>
            <a:lvl1pPr>
              <a:defRPr/>
            </a:lvl1pPr>
          </a:lstStyle>
          <a:p>
            <a:pPr>
              <a:defRPr/>
            </a:pPr>
            <a:fld id="{2F42128D-E06B-487B-9F2A-F8E55825B784}" type="slidenum">
              <a:rPr lang="es-MX"/>
              <a:pPr>
                <a:defRPr/>
              </a:pPr>
              <a:t>‹Nº›</a:t>
            </a:fld>
            <a:endParaRPr lang="es-MX"/>
          </a:p>
        </p:txBody>
      </p:sp>
    </p:spTree>
    <p:extLst>
      <p:ext uri="{BB962C8B-B14F-4D97-AF65-F5344CB8AC3E}">
        <p14:creationId xmlns:p14="http://schemas.microsoft.com/office/powerpoint/2010/main" val="31390424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3 Marcador de fecha"/>
          <p:cNvSpPr>
            <a:spLocks noGrp="1"/>
          </p:cNvSpPr>
          <p:nvPr>
            <p:ph type="dt" sz="half" idx="10"/>
          </p:nvPr>
        </p:nvSpPr>
        <p:spPr/>
        <p:txBody>
          <a:bodyPr/>
          <a:lstStyle>
            <a:lvl1pPr>
              <a:defRPr/>
            </a:lvl1pPr>
          </a:lstStyle>
          <a:p>
            <a:pPr>
              <a:defRPr/>
            </a:pPr>
            <a:fld id="{B198FB89-40FB-4B2B-B14B-5B85F90D429A}" type="datetimeFigureOut">
              <a:rPr lang="es-MX"/>
              <a:pPr>
                <a:defRPr/>
              </a:pPr>
              <a:t>18/06/2015</a:t>
            </a:fld>
            <a:endParaRPr lang="es-MX"/>
          </a:p>
        </p:txBody>
      </p:sp>
      <p:sp>
        <p:nvSpPr>
          <p:cNvPr id="6" name="4 Marcador de pie de página"/>
          <p:cNvSpPr>
            <a:spLocks noGrp="1"/>
          </p:cNvSpPr>
          <p:nvPr>
            <p:ph type="ftr" sz="quarter" idx="11"/>
          </p:nvPr>
        </p:nvSpPr>
        <p:spPr/>
        <p:txBody>
          <a:bodyPr/>
          <a:lstStyle>
            <a:lvl1pPr>
              <a:defRPr/>
            </a:lvl1pPr>
          </a:lstStyle>
          <a:p>
            <a:pPr>
              <a:defRPr/>
            </a:pPr>
            <a:endParaRPr lang="es-MX"/>
          </a:p>
        </p:txBody>
      </p:sp>
      <p:sp>
        <p:nvSpPr>
          <p:cNvPr id="7" name="5 Marcador de número de diapositiva"/>
          <p:cNvSpPr>
            <a:spLocks noGrp="1"/>
          </p:cNvSpPr>
          <p:nvPr>
            <p:ph type="sldNum" sz="quarter" idx="12"/>
          </p:nvPr>
        </p:nvSpPr>
        <p:spPr/>
        <p:txBody>
          <a:bodyPr/>
          <a:lstStyle>
            <a:lvl1pPr>
              <a:defRPr/>
            </a:lvl1pPr>
          </a:lstStyle>
          <a:p>
            <a:pPr>
              <a:defRPr/>
            </a:pPr>
            <a:fld id="{9427332D-8609-4440-AA71-CAC72D624AEF}" type="slidenum">
              <a:rPr lang="es-MX"/>
              <a:pPr>
                <a:defRPr/>
              </a:pPr>
              <a:t>‹Nº›</a:t>
            </a:fld>
            <a:endParaRPr lang="es-MX"/>
          </a:p>
        </p:txBody>
      </p:sp>
    </p:spTree>
    <p:extLst>
      <p:ext uri="{BB962C8B-B14F-4D97-AF65-F5344CB8AC3E}">
        <p14:creationId xmlns:p14="http://schemas.microsoft.com/office/powerpoint/2010/main" val="31672933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3 Marcador de fecha"/>
          <p:cNvSpPr>
            <a:spLocks noGrp="1"/>
          </p:cNvSpPr>
          <p:nvPr>
            <p:ph type="dt" sz="half" idx="10"/>
          </p:nvPr>
        </p:nvSpPr>
        <p:spPr/>
        <p:txBody>
          <a:bodyPr/>
          <a:lstStyle>
            <a:lvl1pPr>
              <a:defRPr/>
            </a:lvl1pPr>
          </a:lstStyle>
          <a:p>
            <a:pPr>
              <a:defRPr/>
            </a:pPr>
            <a:fld id="{6B01BDE3-5723-4A95-8F24-698D2B776685}" type="datetimeFigureOut">
              <a:rPr lang="es-MX"/>
              <a:pPr>
                <a:defRPr/>
              </a:pPr>
              <a:t>18/06/2015</a:t>
            </a:fld>
            <a:endParaRPr lang="es-MX"/>
          </a:p>
        </p:txBody>
      </p:sp>
      <p:sp>
        <p:nvSpPr>
          <p:cNvPr id="8" name="4 Marcador de pie de página"/>
          <p:cNvSpPr>
            <a:spLocks noGrp="1"/>
          </p:cNvSpPr>
          <p:nvPr>
            <p:ph type="ftr" sz="quarter" idx="11"/>
          </p:nvPr>
        </p:nvSpPr>
        <p:spPr/>
        <p:txBody>
          <a:bodyPr/>
          <a:lstStyle>
            <a:lvl1pPr>
              <a:defRPr/>
            </a:lvl1pPr>
          </a:lstStyle>
          <a:p>
            <a:pPr>
              <a:defRPr/>
            </a:pPr>
            <a:endParaRPr lang="es-MX"/>
          </a:p>
        </p:txBody>
      </p:sp>
      <p:sp>
        <p:nvSpPr>
          <p:cNvPr id="9" name="5 Marcador de número de diapositiva"/>
          <p:cNvSpPr>
            <a:spLocks noGrp="1"/>
          </p:cNvSpPr>
          <p:nvPr>
            <p:ph type="sldNum" sz="quarter" idx="12"/>
          </p:nvPr>
        </p:nvSpPr>
        <p:spPr/>
        <p:txBody>
          <a:bodyPr/>
          <a:lstStyle>
            <a:lvl1pPr>
              <a:defRPr/>
            </a:lvl1pPr>
          </a:lstStyle>
          <a:p>
            <a:pPr>
              <a:defRPr/>
            </a:pPr>
            <a:fld id="{7677BFB5-A6CE-408E-8A10-0DD8051851E8}" type="slidenum">
              <a:rPr lang="es-MX"/>
              <a:pPr>
                <a:defRPr/>
              </a:pPr>
              <a:t>‹Nº›</a:t>
            </a:fld>
            <a:endParaRPr lang="es-MX"/>
          </a:p>
        </p:txBody>
      </p:sp>
    </p:spTree>
    <p:extLst>
      <p:ext uri="{BB962C8B-B14F-4D97-AF65-F5344CB8AC3E}">
        <p14:creationId xmlns:p14="http://schemas.microsoft.com/office/powerpoint/2010/main" val="36806440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3 Marcador de fecha"/>
          <p:cNvSpPr>
            <a:spLocks noGrp="1"/>
          </p:cNvSpPr>
          <p:nvPr>
            <p:ph type="dt" sz="half" idx="10"/>
          </p:nvPr>
        </p:nvSpPr>
        <p:spPr/>
        <p:txBody>
          <a:bodyPr/>
          <a:lstStyle>
            <a:lvl1pPr>
              <a:defRPr/>
            </a:lvl1pPr>
          </a:lstStyle>
          <a:p>
            <a:pPr>
              <a:defRPr/>
            </a:pPr>
            <a:fld id="{9DC7AB68-EE34-42FA-846E-6A450DD44839}" type="datetimeFigureOut">
              <a:rPr lang="es-MX"/>
              <a:pPr>
                <a:defRPr/>
              </a:pPr>
              <a:t>18/06/2015</a:t>
            </a:fld>
            <a:endParaRPr lang="es-MX"/>
          </a:p>
        </p:txBody>
      </p:sp>
      <p:sp>
        <p:nvSpPr>
          <p:cNvPr id="4" name="4 Marcador de pie de página"/>
          <p:cNvSpPr>
            <a:spLocks noGrp="1"/>
          </p:cNvSpPr>
          <p:nvPr>
            <p:ph type="ftr" sz="quarter" idx="11"/>
          </p:nvPr>
        </p:nvSpPr>
        <p:spPr/>
        <p:txBody>
          <a:bodyPr/>
          <a:lstStyle>
            <a:lvl1pPr>
              <a:defRPr/>
            </a:lvl1pPr>
          </a:lstStyle>
          <a:p>
            <a:pPr>
              <a:defRPr/>
            </a:pPr>
            <a:endParaRPr lang="es-MX"/>
          </a:p>
        </p:txBody>
      </p:sp>
      <p:sp>
        <p:nvSpPr>
          <p:cNvPr id="5" name="5 Marcador de número de diapositiva"/>
          <p:cNvSpPr>
            <a:spLocks noGrp="1"/>
          </p:cNvSpPr>
          <p:nvPr>
            <p:ph type="sldNum" sz="quarter" idx="12"/>
          </p:nvPr>
        </p:nvSpPr>
        <p:spPr/>
        <p:txBody>
          <a:bodyPr/>
          <a:lstStyle>
            <a:lvl1pPr>
              <a:defRPr/>
            </a:lvl1pPr>
          </a:lstStyle>
          <a:p>
            <a:pPr>
              <a:defRPr/>
            </a:pPr>
            <a:fld id="{BABF3A4A-E6E0-4318-BA71-D6376032ADB5}" type="slidenum">
              <a:rPr lang="es-MX"/>
              <a:pPr>
                <a:defRPr/>
              </a:pPr>
              <a:t>‹Nº›</a:t>
            </a:fld>
            <a:endParaRPr lang="es-MX"/>
          </a:p>
        </p:txBody>
      </p:sp>
    </p:spTree>
    <p:extLst>
      <p:ext uri="{BB962C8B-B14F-4D97-AF65-F5344CB8AC3E}">
        <p14:creationId xmlns:p14="http://schemas.microsoft.com/office/powerpoint/2010/main" val="19263704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pPr>
              <a:defRPr/>
            </a:pPr>
            <a:fld id="{597F55D0-5A2D-4205-ADE2-1A1D0D981663}" type="datetimeFigureOut">
              <a:rPr lang="es-MX"/>
              <a:pPr>
                <a:defRPr/>
              </a:pPr>
              <a:t>18/06/2015</a:t>
            </a:fld>
            <a:endParaRPr lang="es-MX"/>
          </a:p>
        </p:txBody>
      </p:sp>
      <p:sp>
        <p:nvSpPr>
          <p:cNvPr id="3" name="4 Marcador de pie de página"/>
          <p:cNvSpPr>
            <a:spLocks noGrp="1"/>
          </p:cNvSpPr>
          <p:nvPr>
            <p:ph type="ftr" sz="quarter" idx="11"/>
          </p:nvPr>
        </p:nvSpPr>
        <p:spPr/>
        <p:txBody>
          <a:bodyPr/>
          <a:lstStyle>
            <a:lvl1pPr>
              <a:defRPr/>
            </a:lvl1pPr>
          </a:lstStyle>
          <a:p>
            <a:pPr>
              <a:defRPr/>
            </a:pPr>
            <a:endParaRPr lang="es-MX"/>
          </a:p>
        </p:txBody>
      </p:sp>
      <p:sp>
        <p:nvSpPr>
          <p:cNvPr id="4" name="5 Marcador de número de diapositiva"/>
          <p:cNvSpPr>
            <a:spLocks noGrp="1"/>
          </p:cNvSpPr>
          <p:nvPr>
            <p:ph type="sldNum" sz="quarter" idx="12"/>
          </p:nvPr>
        </p:nvSpPr>
        <p:spPr/>
        <p:txBody>
          <a:bodyPr/>
          <a:lstStyle>
            <a:lvl1pPr>
              <a:defRPr/>
            </a:lvl1pPr>
          </a:lstStyle>
          <a:p>
            <a:pPr>
              <a:defRPr/>
            </a:pPr>
            <a:fld id="{18546E1A-7C9D-4635-8C63-E96A33C97A3D}" type="slidenum">
              <a:rPr lang="es-MX"/>
              <a:pPr>
                <a:defRPr/>
              </a:pPr>
              <a:t>‹Nº›</a:t>
            </a:fld>
            <a:endParaRPr lang="es-MX"/>
          </a:p>
        </p:txBody>
      </p:sp>
    </p:spTree>
    <p:extLst>
      <p:ext uri="{BB962C8B-B14F-4D97-AF65-F5344CB8AC3E}">
        <p14:creationId xmlns:p14="http://schemas.microsoft.com/office/powerpoint/2010/main" val="42585306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012F73C9-92F3-4F62-92B5-B55B18A89199}" type="datetimeFigureOut">
              <a:rPr lang="es-MX"/>
              <a:pPr>
                <a:defRPr/>
              </a:pPr>
              <a:t>18/06/2015</a:t>
            </a:fld>
            <a:endParaRPr lang="es-MX"/>
          </a:p>
        </p:txBody>
      </p:sp>
      <p:sp>
        <p:nvSpPr>
          <p:cNvPr id="6" name="4 Marcador de pie de página"/>
          <p:cNvSpPr>
            <a:spLocks noGrp="1"/>
          </p:cNvSpPr>
          <p:nvPr>
            <p:ph type="ftr" sz="quarter" idx="11"/>
          </p:nvPr>
        </p:nvSpPr>
        <p:spPr/>
        <p:txBody>
          <a:bodyPr/>
          <a:lstStyle>
            <a:lvl1pPr>
              <a:defRPr/>
            </a:lvl1pPr>
          </a:lstStyle>
          <a:p>
            <a:pPr>
              <a:defRPr/>
            </a:pPr>
            <a:endParaRPr lang="es-MX"/>
          </a:p>
        </p:txBody>
      </p:sp>
      <p:sp>
        <p:nvSpPr>
          <p:cNvPr id="7" name="5 Marcador de número de diapositiva"/>
          <p:cNvSpPr>
            <a:spLocks noGrp="1"/>
          </p:cNvSpPr>
          <p:nvPr>
            <p:ph type="sldNum" sz="quarter" idx="12"/>
          </p:nvPr>
        </p:nvSpPr>
        <p:spPr/>
        <p:txBody>
          <a:bodyPr/>
          <a:lstStyle>
            <a:lvl1pPr>
              <a:defRPr/>
            </a:lvl1pPr>
          </a:lstStyle>
          <a:p>
            <a:pPr>
              <a:defRPr/>
            </a:pPr>
            <a:fld id="{524C1C18-2E23-4183-B96A-8F6AB53746A0}" type="slidenum">
              <a:rPr lang="es-MX"/>
              <a:pPr>
                <a:defRPr/>
              </a:pPr>
              <a:t>‹Nº›</a:t>
            </a:fld>
            <a:endParaRPr lang="es-MX"/>
          </a:p>
        </p:txBody>
      </p:sp>
    </p:spTree>
    <p:extLst>
      <p:ext uri="{BB962C8B-B14F-4D97-AF65-F5344CB8AC3E}">
        <p14:creationId xmlns:p14="http://schemas.microsoft.com/office/powerpoint/2010/main" val="41013408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MX" noProof="0" smtClean="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9C3A4D87-3A6A-46F1-95AF-AD6BB756E10C}" type="datetimeFigureOut">
              <a:rPr lang="es-MX"/>
              <a:pPr>
                <a:defRPr/>
              </a:pPr>
              <a:t>18/06/2015</a:t>
            </a:fld>
            <a:endParaRPr lang="es-MX"/>
          </a:p>
        </p:txBody>
      </p:sp>
      <p:sp>
        <p:nvSpPr>
          <p:cNvPr id="6" name="4 Marcador de pie de página"/>
          <p:cNvSpPr>
            <a:spLocks noGrp="1"/>
          </p:cNvSpPr>
          <p:nvPr>
            <p:ph type="ftr" sz="quarter" idx="11"/>
          </p:nvPr>
        </p:nvSpPr>
        <p:spPr/>
        <p:txBody>
          <a:bodyPr/>
          <a:lstStyle>
            <a:lvl1pPr>
              <a:defRPr/>
            </a:lvl1pPr>
          </a:lstStyle>
          <a:p>
            <a:pPr>
              <a:defRPr/>
            </a:pPr>
            <a:endParaRPr lang="es-MX"/>
          </a:p>
        </p:txBody>
      </p:sp>
      <p:sp>
        <p:nvSpPr>
          <p:cNvPr id="7" name="5 Marcador de número de diapositiva"/>
          <p:cNvSpPr>
            <a:spLocks noGrp="1"/>
          </p:cNvSpPr>
          <p:nvPr>
            <p:ph type="sldNum" sz="quarter" idx="12"/>
          </p:nvPr>
        </p:nvSpPr>
        <p:spPr/>
        <p:txBody>
          <a:bodyPr/>
          <a:lstStyle>
            <a:lvl1pPr>
              <a:defRPr/>
            </a:lvl1pPr>
          </a:lstStyle>
          <a:p>
            <a:pPr>
              <a:defRPr/>
            </a:pPr>
            <a:fld id="{087736CA-2F18-4BE6-9B80-71D0F6CFA5A3}" type="slidenum">
              <a:rPr lang="es-MX"/>
              <a:pPr>
                <a:defRPr/>
              </a:pPr>
              <a:t>‹Nº›</a:t>
            </a:fld>
            <a:endParaRPr lang="es-MX"/>
          </a:p>
        </p:txBody>
      </p:sp>
    </p:spTree>
    <p:extLst>
      <p:ext uri="{BB962C8B-B14F-4D97-AF65-F5344CB8AC3E}">
        <p14:creationId xmlns:p14="http://schemas.microsoft.com/office/powerpoint/2010/main" val="29898839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1 Marcador de título"/>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s-ES" smtClean="0"/>
              <a:t>Haga clic para modificar el estilo de título del patrón</a:t>
            </a:r>
            <a:endParaRPr lang="es-MX" smtClean="0"/>
          </a:p>
        </p:txBody>
      </p:sp>
      <p:sp>
        <p:nvSpPr>
          <p:cNvPr id="1027" name="2 Marcador de texto"/>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smtClean="0"/>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6877BEF4-2165-46DE-BB13-B601A5B6147F}" type="datetimeFigureOut">
              <a:rPr lang="es-MX"/>
              <a:pPr>
                <a:defRPr/>
              </a:pPr>
              <a:t>18/06/2015</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C05FB7C9-F422-409F-A285-64DA95077C0F}" type="slidenum">
              <a:rPr lang="es-MX"/>
              <a:pPr>
                <a:defRPr/>
              </a:pPr>
              <a:t>‹Nº›</a:t>
            </a:fld>
            <a:endParaRPr lang="es-MX"/>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1563" y="371475"/>
            <a:ext cx="6608762" cy="5772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1 Título"/>
          <p:cNvSpPr>
            <a:spLocks noGrp="1"/>
          </p:cNvSpPr>
          <p:nvPr>
            <p:ph type="title"/>
          </p:nvPr>
        </p:nvSpPr>
        <p:spPr>
          <a:xfrm>
            <a:off x="457200" y="488950"/>
            <a:ext cx="8229600" cy="5868988"/>
          </a:xfrm>
        </p:spPr>
        <p:txBody>
          <a:bodyPr/>
          <a:lstStyle/>
          <a:p>
            <a:pPr eaLnBrk="1" hangingPunct="1"/>
            <a:r>
              <a:rPr lang="es-MX" smtClean="0"/>
              <a:t>Por lo tanto, la potencia real total es igual a 1.73 veces el voltaje de la línea multiplicado por la corriente de línea, multiplicada a su vez, por el factor de potencia. O sea:</a:t>
            </a:r>
            <a:br>
              <a:rPr lang="es-MX" smtClean="0"/>
            </a:br>
            <a:r>
              <a:rPr lang="es-MX" smtClean="0"/>
              <a:t>P real = 1,73 E</a:t>
            </a:r>
            <a:r>
              <a:rPr lang="es-MX" sz="2000" smtClean="0"/>
              <a:t>línea</a:t>
            </a:r>
            <a:r>
              <a:rPr lang="es-MX" smtClean="0"/>
              <a:t> I</a:t>
            </a:r>
            <a:r>
              <a:rPr lang="es-MX" sz="2000" smtClean="0"/>
              <a:t>línea</a:t>
            </a:r>
            <a:r>
              <a:rPr lang="es-MX" smtClean="0"/>
              <a:t> cos</a:t>
            </a:r>
            <a:r>
              <a:rPr lang="az-Cyrl-AZ" smtClean="0"/>
              <a:t>Ѳ</a:t>
            </a:r>
            <a:endParaRPr lang="es-MX"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2 Título"/>
          <p:cNvSpPr>
            <a:spLocks noGrp="1"/>
          </p:cNvSpPr>
          <p:nvPr>
            <p:ph type="ctrTitle"/>
          </p:nvPr>
        </p:nvSpPr>
        <p:spPr/>
        <p:txBody>
          <a:bodyPr/>
          <a:lstStyle/>
          <a:p>
            <a:pPr eaLnBrk="1" hangingPunct="1"/>
            <a:r>
              <a:rPr lang="es-MX" smtClean="0"/>
              <a:t>CONEXIÓN ESTRELLA</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71625" y="417513"/>
            <a:ext cx="5848350" cy="5868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1 Título"/>
          <p:cNvSpPr>
            <a:spLocks noGrp="1"/>
          </p:cNvSpPr>
          <p:nvPr>
            <p:ph type="title"/>
          </p:nvPr>
        </p:nvSpPr>
        <p:spPr>
          <a:xfrm>
            <a:off x="457200" y="274638"/>
            <a:ext cx="8229600" cy="5797550"/>
          </a:xfrm>
        </p:spPr>
        <p:txBody>
          <a:bodyPr/>
          <a:lstStyle/>
          <a:p>
            <a:pPr eaLnBrk="1" hangingPunct="1"/>
            <a:r>
              <a:rPr lang="es-MX" smtClean="0"/>
              <a:t>La figura representa la conexión en estrella. Las tres bobinas generadoras están representadas como rectángulos negros, y cada extremo libre se ha nombrado con una letra para simplificar.</a:t>
            </a:r>
            <a:br>
              <a:rPr lang="es-MX" smtClean="0"/>
            </a:br>
            <a:endParaRPr lang="es-MX"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5940425"/>
          </a:xfrm>
        </p:spPr>
        <p:txBody>
          <a:bodyPr rtlCol="0">
            <a:normAutofit fontScale="90000"/>
          </a:bodyPr>
          <a:lstStyle/>
          <a:p>
            <a:pPr eaLnBrk="1" fontAlgn="auto" hangingPunct="1">
              <a:spcAft>
                <a:spcPts val="0"/>
              </a:spcAft>
              <a:defRPr/>
            </a:pPr>
            <a:r>
              <a:rPr lang="es-MX" dirty="0" smtClean="0"/>
              <a:t>En la conexión en estrella se conectan juntos en un punto común uno de los extremos (X,Y y Z) de las bobinas, por lo que solo quedan tres cables de salida del generador, llamados fases. Un cuarto cable adicional puede sacarse partiendo del punto de unión.</a:t>
            </a:r>
            <a:br>
              <a:rPr lang="es-MX" dirty="0" smtClean="0"/>
            </a:br>
            <a:endParaRPr lang="es-MX"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6154737"/>
          </a:xfrm>
        </p:spPr>
        <p:txBody>
          <a:bodyPr rtlCol="0">
            <a:normAutofit fontScale="90000"/>
          </a:bodyPr>
          <a:lstStyle/>
          <a:p>
            <a:pPr eaLnBrk="1" fontAlgn="auto" hangingPunct="1">
              <a:spcAft>
                <a:spcPts val="0"/>
              </a:spcAft>
              <a:defRPr/>
            </a:pPr>
            <a:r>
              <a:rPr lang="es-MX" dirty="0" smtClean="0"/>
              <a:t>No es difícil demostrar que el punto común siempre tiene voltaje cero con respecto a tierra, por lo que se le llama neutro.</a:t>
            </a:r>
            <a:br>
              <a:rPr lang="es-MX" dirty="0" smtClean="0"/>
            </a:br>
            <a:r>
              <a:rPr lang="es-MX" dirty="0" smtClean="0"/>
              <a:t>Convencionalmente llamaremos </a:t>
            </a:r>
            <a:r>
              <a:rPr lang="es-MX" b="1" dirty="0" smtClean="0"/>
              <a:t>tensión entre fase</a:t>
            </a:r>
            <a:r>
              <a:rPr lang="es-MX" dirty="0" smtClean="0"/>
              <a:t>s a la diferencia de voltaje entre dos de las fases, y </a:t>
            </a:r>
            <a:r>
              <a:rPr lang="es-MX" b="1" dirty="0" smtClean="0"/>
              <a:t>tensión a neutro</a:t>
            </a:r>
            <a:r>
              <a:rPr lang="es-MX" dirty="0" smtClean="0"/>
              <a:t>  a la diferencia de voltaje entre una fase y el neutro.</a:t>
            </a:r>
            <a:br>
              <a:rPr lang="es-MX" dirty="0" smtClean="0"/>
            </a:br>
            <a:endParaRPr lang="es-MX"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1 Título"/>
          <p:cNvSpPr>
            <a:spLocks noGrp="1"/>
          </p:cNvSpPr>
          <p:nvPr>
            <p:ph type="title"/>
          </p:nvPr>
        </p:nvSpPr>
        <p:spPr>
          <a:xfrm>
            <a:off x="457200" y="274638"/>
            <a:ext cx="8229600" cy="6154737"/>
          </a:xfrm>
        </p:spPr>
        <p:txBody>
          <a:bodyPr/>
          <a:lstStyle/>
          <a:p>
            <a:pPr eaLnBrk="1" hangingPunct="1"/>
            <a:r>
              <a:rPr lang="es-MX" smtClean="0"/>
              <a:t>En la conexión estrella se cumple que:</a:t>
            </a:r>
            <a:br>
              <a:rPr lang="es-MX" smtClean="0"/>
            </a:br>
            <a:r>
              <a:rPr lang="es-MX" smtClean="0"/>
              <a:t>La tensión entre fases es 1.73 veces mayor que la tensión a neutro. Esta tensión a neutro sería equivalente al voltaje producido por cada bobina generadora.</a:t>
            </a:r>
            <a:br>
              <a:rPr lang="es-MX" smtClean="0"/>
            </a:br>
            <a:endParaRPr lang="es-MX"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7188" y="857250"/>
            <a:ext cx="8286750" cy="5072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6297612"/>
          </a:xfrm>
        </p:spPr>
        <p:txBody>
          <a:bodyPr rtlCol="0">
            <a:normAutofit fontScale="90000"/>
          </a:bodyPr>
          <a:lstStyle/>
          <a:p>
            <a:pPr eaLnBrk="1" fontAlgn="auto" hangingPunct="1">
              <a:spcAft>
                <a:spcPts val="0"/>
              </a:spcAft>
              <a:defRPr/>
            </a:pPr>
            <a:r>
              <a:rPr lang="es-MX" dirty="0" smtClean="0"/>
              <a:t>Las características de voltaje y corriente de una conexión Y son opuestas a las que presenta una conexión delta. El voltaje que hay entre dos líneas cualesquiera de una conexión Y es 1.73 veces el voltaje de una fase, en tanto que las corrientes en la línea son iguales a las corrientes en el devanado de cualquier fase.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1 Título"/>
          <p:cNvSpPr>
            <a:spLocks noGrp="1"/>
          </p:cNvSpPr>
          <p:nvPr>
            <p:ph type="title"/>
          </p:nvPr>
        </p:nvSpPr>
        <p:spPr>
          <a:xfrm>
            <a:off x="457200" y="274638"/>
            <a:ext cx="8229600" cy="5940425"/>
          </a:xfrm>
        </p:spPr>
        <p:txBody>
          <a:bodyPr/>
          <a:lstStyle/>
          <a:p>
            <a:pPr eaLnBrk="1" hangingPunct="1"/>
            <a:r>
              <a:rPr lang="es-MX" smtClean="0"/>
              <a:t>Esto presenta un contraste con la conexión delta en la cual, según se recordará, el voltaje en la línea es igual al voltaje de fase y la corriente en la línea es igual a 1.73 veces la corriente en la fase.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1 Título"/>
          <p:cNvSpPr>
            <a:spLocks noGrp="1"/>
          </p:cNvSpPr>
          <p:nvPr>
            <p:ph type="ctrTitle"/>
          </p:nvPr>
        </p:nvSpPr>
        <p:spPr/>
        <p:txBody>
          <a:bodyPr/>
          <a:lstStyle/>
          <a:p>
            <a:pPr eaLnBrk="1" hangingPunct="1"/>
            <a:r>
              <a:rPr lang="es-MX" smtClean="0"/>
              <a:t>CONEXIÓN DELTA.</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1 Título"/>
          <p:cNvSpPr>
            <a:spLocks noGrp="1"/>
          </p:cNvSpPr>
          <p:nvPr>
            <p:ph type="title"/>
          </p:nvPr>
        </p:nvSpPr>
        <p:spPr>
          <a:xfrm>
            <a:off x="457200" y="274638"/>
            <a:ext cx="8229600" cy="6083300"/>
          </a:xfrm>
        </p:spPr>
        <p:txBody>
          <a:bodyPr/>
          <a:lstStyle/>
          <a:p>
            <a:pPr eaLnBrk="1" hangingPunct="1"/>
            <a:r>
              <a:rPr lang="es-MX" smtClean="0"/>
              <a:t>Así pues, en tanto que una conexión delta hace posible aumentar la corriente sin aumentar el voltaje, la conexión </a:t>
            </a:r>
            <a:r>
              <a:rPr lang="es-MX" smtClean="0">
                <a:solidFill>
                  <a:srgbClr val="FF0000"/>
                </a:solidFill>
              </a:rPr>
              <a:t>Y</a:t>
            </a:r>
            <a:r>
              <a:rPr lang="es-MX" smtClean="0"/>
              <a:t> aumenta el voltaje pero no la corriente.</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3 Título"/>
          <p:cNvSpPr>
            <a:spLocks noGrp="1"/>
          </p:cNvSpPr>
          <p:nvPr>
            <p:ph type="title"/>
          </p:nvPr>
        </p:nvSpPr>
        <p:spPr>
          <a:xfrm>
            <a:off x="457200" y="274638"/>
            <a:ext cx="8229600" cy="5797550"/>
          </a:xfrm>
        </p:spPr>
        <p:txBody>
          <a:bodyPr/>
          <a:lstStyle/>
          <a:p>
            <a:pPr eaLnBrk="1" hangingPunct="1"/>
            <a:r>
              <a:rPr lang="es-MX" smtClean="0"/>
              <a:t>LA POTENCIA DE UN GENERADOR CONECTADO EN ESTRELLA ES IGUAL A LA DE UN GENERADOR CONECTADO EN DELTA.</a:t>
            </a:r>
            <a:br>
              <a:rPr lang="es-MX" smtClean="0"/>
            </a:br>
            <a:r>
              <a:rPr lang="es-MX" smtClean="0"/>
              <a:t>P real = 1,73 E</a:t>
            </a:r>
            <a:r>
              <a:rPr lang="es-MX" sz="2000" smtClean="0"/>
              <a:t>línea</a:t>
            </a:r>
            <a:r>
              <a:rPr lang="es-MX" smtClean="0"/>
              <a:t> I</a:t>
            </a:r>
            <a:r>
              <a:rPr lang="es-MX" sz="2000" smtClean="0"/>
              <a:t>línea</a:t>
            </a:r>
            <a:r>
              <a:rPr lang="es-MX" smtClean="0"/>
              <a:t> cos</a:t>
            </a:r>
            <a:r>
              <a:rPr lang="az-Cyrl-AZ" smtClean="0"/>
              <a:t>Ѳ</a:t>
            </a:r>
            <a:endParaRPr lang="es-MX"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descr="Esquema"/>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714500" y="500063"/>
            <a:ext cx="5627688" cy="6057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5813" y="385763"/>
            <a:ext cx="7500937" cy="6027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0750" y="803275"/>
            <a:ext cx="6651625" cy="5434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14500" y="382588"/>
            <a:ext cx="5027613" cy="5332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4438" y="447675"/>
            <a:ext cx="6577012" cy="583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5940425"/>
          </a:xfrm>
        </p:spPr>
        <p:txBody>
          <a:bodyPr rtlCol="0">
            <a:normAutofit fontScale="90000"/>
          </a:bodyPr>
          <a:lstStyle/>
          <a:p>
            <a:pPr eaLnBrk="1" fontAlgn="auto" hangingPunct="1">
              <a:spcAft>
                <a:spcPts val="0"/>
              </a:spcAft>
              <a:defRPr/>
            </a:pPr>
            <a:r>
              <a:rPr lang="es-MX" dirty="0" smtClean="0"/>
              <a:t>En la conexión en delta, se unen los extremos de las bobinas generadoras formando un triángulo como se muestra. En esta conexión solo tres cables pueden salir al exterior (fases). </a:t>
            </a:r>
            <a:br>
              <a:rPr lang="es-MX" dirty="0" smtClean="0"/>
            </a:br>
            <a:r>
              <a:rPr lang="es-MX" dirty="0" smtClean="0"/>
              <a:t>No es muy difícil darse cuenta que la tensión entre fases es equivalente a la tensión de cada bobina generadora.</a:t>
            </a:r>
            <a:br>
              <a:rPr lang="es-MX" dirty="0" smtClean="0"/>
            </a:br>
            <a:endParaRPr lang="es-MX"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4313" y="642938"/>
            <a:ext cx="8715375" cy="5429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6011862"/>
          </a:xfrm>
        </p:spPr>
        <p:txBody>
          <a:bodyPr rtlCol="0">
            <a:normAutofit fontScale="90000"/>
          </a:bodyPr>
          <a:lstStyle/>
          <a:p>
            <a:pPr eaLnBrk="1" fontAlgn="auto" hangingPunct="1">
              <a:spcAft>
                <a:spcPts val="0"/>
              </a:spcAft>
              <a:defRPr/>
            </a:pPr>
            <a:r>
              <a:rPr lang="es-MX" dirty="0" smtClean="0"/>
              <a:t>Las tres puntas que salen de la conexión delta se usan para conectar la salida del generador a la carga. El voltaje existente entre dos cualesquiera de las puntas, llamada voltaje de la línea, es igual al voltaje generado en un devanado, que recibe el nombre de voltaje de fase.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6011862"/>
          </a:xfrm>
        </p:spPr>
        <p:txBody>
          <a:bodyPr rtlCol="0">
            <a:normAutofit fontScale="90000"/>
          </a:bodyPr>
          <a:lstStyle/>
          <a:p>
            <a:pPr eaLnBrk="1" fontAlgn="auto" hangingPunct="1">
              <a:spcAft>
                <a:spcPts val="0"/>
              </a:spcAft>
              <a:defRPr/>
            </a:pPr>
            <a:r>
              <a:rPr lang="es-MX" dirty="0" smtClean="0"/>
              <a:t>Así pues, como se puede apreciar en la figura, tanto los tres voltajes de fase como los tres voltajes de línea son iguales, y todos tienen el mismo valor. Sin embargo, la corriente en cualquier línea es √(3) o sea, aproximadamente 1.73 veces la corriente en cualquier fase del devanado.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Título"/>
          <p:cNvSpPr>
            <a:spLocks noGrp="1"/>
          </p:cNvSpPr>
          <p:nvPr>
            <p:ph type="title"/>
          </p:nvPr>
        </p:nvSpPr>
        <p:spPr>
          <a:xfrm>
            <a:off x="457200" y="274638"/>
            <a:ext cx="8229600" cy="6083300"/>
          </a:xfrm>
        </p:spPr>
        <p:txBody>
          <a:bodyPr/>
          <a:lstStyle/>
          <a:p>
            <a:pPr eaLnBrk="1" hangingPunct="1"/>
            <a:r>
              <a:rPr lang="es-MX" smtClean="0"/>
              <a:t>Por lo tanto, nótese que una conexión delta suministra un aumento de corriente pero no hay aumento en el voltaje.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3 Título"/>
          <p:cNvSpPr>
            <a:spLocks noGrp="1"/>
          </p:cNvSpPr>
          <p:nvPr>
            <p:ph type="title"/>
          </p:nvPr>
        </p:nvSpPr>
        <p:spPr>
          <a:xfrm>
            <a:off x="457200" y="274638"/>
            <a:ext cx="8229600" cy="6083300"/>
          </a:xfrm>
        </p:spPr>
        <p:txBody>
          <a:bodyPr/>
          <a:lstStyle/>
          <a:p>
            <a:pPr eaLnBrk="1" hangingPunct="1"/>
            <a:r>
              <a:rPr lang="es-MX" smtClean="0"/>
              <a:t>La potencia total real que produce un generador trifásico conectado en delta es igual a √(3), o 1.73 veces la potencia real en cualquiera de las líneas. </a:t>
            </a:r>
            <a:br>
              <a:rPr lang="es-MX" smtClean="0"/>
            </a:br>
            <a:endParaRPr lang="es-MX" smtClean="0"/>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TotalTime>
  <Words>516</Words>
  <Application>Microsoft Office PowerPoint</Application>
  <PresentationFormat>Presentación en pantalla (4:3)</PresentationFormat>
  <Paragraphs>16</Paragraphs>
  <Slides>25</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25</vt:i4>
      </vt:variant>
    </vt:vector>
  </HeadingPairs>
  <TitlesOfParts>
    <vt:vector size="28" baseType="lpstr">
      <vt:lpstr>Arial</vt:lpstr>
      <vt:lpstr>Calibri</vt:lpstr>
      <vt:lpstr>Tema de Office</vt:lpstr>
      <vt:lpstr>Presentación de PowerPoint</vt:lpstr>
      <vt:lpstr>CONEXIÓN DELTA.</vt:lpstr>
      <vt:lpstr>Presentación de PowerPoint</vt:lpstr>
      <vt:lpstr>En la conexión en delta, se unen los extremos de las bobinas generadoras formando un triángulo como se muestra. En esta conexión solo tres cables pueden salir al exterior (fases).  No es muy difícil darse cuenta que la tensión entre fases es equivalente a la tensión de cada bobina generadora. </vt:lpstr>
      <vt:lpstr>Presentación de PowerPoint</vt:lpstr>
      <vt:lpstr>Las tres puntas que salen de la conexión delta se usan para conectar la salida del generador a la carga. El voltaje existente entre dos cualesquiera de las puntas, llamada voltaje de la línea, es igual al voltaje generado en un devanado, que recibe el nombre de voltaje de fase. </vt:lpstr>
      <vt:lpstr>Así pues, como se puede apreciar en la figura, tanto los tres voltajes de fase como los tres voltajes de línea son iguales, y todos tienen el mismo valor. Sin embargo, la corriente en cualquier línea es √(3) o sea, aproximadamente 1.73 veces la corriente en cualquier fase del devanado. </vt:lpstr>
      <vt:lpstr>Por lo tanto, nótese que una conexión delta suministra un aumento de corriente pero no hay aumento en el voltaje.</vt:lpstr>
      <vt:lpstr>La potencia total real que produce un generador trifásico conectado en delta es igual a √(3), o 1.73 veces la potencia real en cualquiera de las líneas.  </vt:lpstr>
      <vt:lpstr>Por lo tanto, la potencia real total es igual a 1.73 veces el voltaje de la línea multiplicado por la corriente de línea, multiplicada a su vez, por el factor de potencia. O sea: P real = 1,73 Elínea Ilínea cosѲ</vt:lpstr>
      <vt:lpstr>CONEXIÓN ESTRELLA</vt:lpstr>
      <vt:lpstr>Presentación de PowerPoint</vt:lpstr>
      <vt:lpstr>La figura representa la conexión en estrella. Las tres bobinas generadoras están representadas como rectángulos negros, y cada extremo libre se ha nombrado con una letra para simplificar. </vt:lpstr>
      <vt:lpstr>En la conexión en estrella se conectan juntos en un punto común uno de los extremos (X,Y y Z) de las bobinas, por lo que solo quedan tres cables de salida del generador, llamados fases. Un cuarto cable adicional puede sacarse partiendo del punto de unión. </vt:lpstr>
      <vt:lpstr>No es difícil demostrar que el punto común siempre tiene voltaje cero con respecto a tierra, por lo que se le llama neutro. Convencionalmente llamaremos tensión entre fases a la diferencia de voltaje entre dos de las fases, y tensión a neutro  a la diferencia de voltaje entre una fase y el neutro. </vt:lpstr>
      <vt:lpstr>En la conexión estrella se cumple que: La tensión entre fases es 1.73 veces mayor que la tensión a neutro. Esta tensión a neutro sería equivalente al voltaje producido por cada bobina generadora. </vt:lpstr>
      <vt:lpstr>Presentación de PowerPoint</vt:lpstr>
      <vt:lpstr>Las características de voltaje y corriente de una conexión Y son opuestas a las que presenta una conexión delta. El voltaje que hay entre dos líneas cualesquiera de una conexión Y es 1.73 veces el voltaje de una fase, en tanto que las corrientes en la línea son iguales a las corrientes en el devanado de cualquier fase. </vt:lpstr>
      <vt:lpstr>Esto presenta un contraste con la conexión delta en la cual, según se recordará, el voltaje en la línea es igual al voltaje de fase y la corriente en la línea es igual a 1.73 veces la corriente en la fase. </vt:lpstr>
      <vt:lpstr>Así pues, en tanto que una conexión delta hace posible aumentar la corriente sin aumentar el voltaje, la conexión Y aumenta el voltaje pero no la corriente.</vt:lpstr>
      <vt:lpstr>LA POTENCIA DE UN GENERADOR CONECTADO EN ESTRELLA ES IGUAL A LA DE UN GENERADOR CONECTADO EN DELTA. P real = 1,73 Elínea Ilínea cosѲ</vt:lpstr>
      <vt:lpstr>Presentación de PowerPoint</vt:lpstr>
      <vt:lpstr>Presentación de PowerPoint</vt:lpstr>
      <vt:lpstr>Presentación de PowerPoint</vt:lpstr>
      <vt:lpstr>Presentación de PowerPoint</vt:lpstr>
    </vt:vector>
  </TitlesOfParts>
  <Company>Lan Party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Los principales componentes de un generador de corriente alterna son los que se muestran a continuación: Estator. Rotor. Sistema de enfriamiento. Excitatriz.</dc:title>
  <dc:creator>ESCRITORIO</dc:creator>
  <cp:lastModifiedBy>Luis</cp:lastModifiedBy>
  <cp:revision>11</cp:revision>
  <dcterms:created xsi:type="dcterms:W3CDTF">2011-02-15T03:41:03Z</dcterms:created>
  <dcterms:modified xsi:type="dcterms:W3CDTF">2015-06-18T21:57:32Z</dcterms:modified>
</cp:coreProperties>
</file>