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61" r:id="rId2"/>
    <p:sldId id="257" r:id="rId3"/>
    <p:sldId id="283" r:id="rId4"/>
    <p:sldId id="258" r:id="rId5"/>
    <p:sldId id="259" r:id="rId6"/>
    <p:sldId id="260" r:id="rId7"/>
    <p:sldId id="256" r:id="rId8"/>
    <p:sldId id="262" r:id="rId9"/>
    <p:sldId id="263" r:id="rId10"/>
    <p:sldId id="264" r:id="rId11"/>
    <p:sldId id="284" r:id="rId12"/>
    <p:sldId id="265" r:id="rId13"/>
    <p:sldId id="267" r:id="rId14"/>
    <p:sldId id="276" r:id="rId15"/>
    <p:sldId id="277" r:id="rId16"/>
    <p:sldId id="278" r:id="rId17"/>
    <p:sldId id="279" r:id="rId18"/>
    <p:sldId id="280" r:id="rId19"/>
    <p:sldId id="266" r:id="rId20"/>
    <p:sldId id="285" r:id="rId21"/>
    <p:sldId id="286" r:id="rId22"/>
    <p:sldId id="268" r:id="rId23"/>
    <p:sldId id="269" r:id="rId24"/>
    <p:sldId id="270" r:id="rId25"/>
    <p:sldId id="271" r:id="rId26"/>
    <p:sldId id="272" r:id="rId27"/>
    <p:sldId id="273" r:id="rId28"/>
    <p:sldId id="274" r:id="rId29"/>
    <p:sldId id="275" r:id="rId30"/>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s-ES"/>
          </a:p>
        </p:txBody>
      </p:sp>
      <p:sp>
        <p:nvSpPr>
          <p:cNvPr id="215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s-E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ES"/>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F9EB420-76FE-4BBF-AFFC-58B75DEDF570}" type="slidenum">
              <a:rPr lang="es-ES"/>
              <a:pPr>
                <a:defRPr/>
              </a:pPr>
              <a:t>‹Nº›</a:t>
            </a:fld>
            <a:endParaRPr lang="es-ES"/>
          </a:p>
        </p:txBody>
      </p:sp>
    </p:spTree>
    <p:extLst>
      <p:ext uri="{BB962C8B-B14F-4D97-AF65-F5344CB8AC3E}">
        <p14:creationId xmlns:p14="http://schemas.microsoft.com/office/powerpoint/2010/main" val="37034449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CFADA109-C8B6-46D7-8D23-4F1E1F18070F}" type="slidenum">
              <a:rPr lang="es-ES"/>
              <a:pPr>
                <a:defRPr/>
              </a:pPr>
              <a:t>‹Nº›</a:t>
            </a:fld>
            <a:endParaRPr lang="es-ES"/>
          </a:p>
        </p:txBody>
      </p:sp>
    </p:spTree>
    <p:extLst>
      <p:ext uri="{BB962C8B-B14F-4D97-AF65-F5344CB8AC3E}">
        <p14:creationId xmlns:p14="http://schemas.microsoft.com/office/powerpoint/2010/main" val="3333107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7EE568A-BF11-42F4-8A3E-93FC559CA62E}" type="slidenum">
              <a:rPr lang="es-ES"/>
              <a:pPr>
                <a:defRPr/>
              </a:pPr>
              <a:t>‹Nº›</a:t>
            </a:fld>
            <a:endParaRPr lang="es-ES"/>
          </a:p>
        </p:txBody>
      </p:sp>
    </p:spTree>
    <p:extLst>
      <p:ext uri="{BB962C8B-B14F-4D97-AF65-F5344CB8AC3E}">
        <p14:creationId xmlns:p14="http://schemas.microsoft.com/office/powerpoint/2010/main" val="1898426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64FF9391-4BF2-48BE-A1E8-F8CE79FD613A}" type="slidenum">
              <a:rPr lang="es-ES"/>
              <a:pPr>
                <a:defRPr/>
              </a:pPr>
              <a:t>‹Nº›</a:t>
            </a:fld>
            <a:endParaRPr lang="es-ES"/>
          </a:p>
        </p:txBody>
      </p:sp>
    </p:spTree>
    <p:extLst>
      <p:ext uri="{BB962C8B-B14F-4D97-AF65-F5344CB8AC3E}">
        <p14:creationId xmlns:p14="http://schemas.microsoft.com/office/powerpoint/2010/main" val="577518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7C9039BD-805B-48A3-AF80-80BAD0A17E0E}" type="slidenum">
              <a:rPr lang="es-ES"/>
              <a:pPr>
                <a:defRPr/>
              </a:pPr>
              <a:t>‹Nº›</a:t>
            </a:fld>
            <a:endParaRPr lang="es-ES"/>
          </a:p>
        </p:txBody>
      </p:sp>
    </p:spTree>
    <p:extLst>
      <p:ext uri="{BB962C8B-B14F-4D97-AF65-F5344CB8AC3E}">
        <p14:creationId xmlns:p14="http://schemas.microsoft.com/office/powerpoint/2010/main" val="1504107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BA694B35-1B1E-47BE-B1A4-1F158FE63348}" type="slidenum">
              <a:rPr lang="es-ES"/>
              <a:pPr>
                <a:defRPr/>
              </a:pPr>
              <a:t>‹Nº›</a:t>
            </a:fld>
            <a:endParaRPr lang="es-ES"/>
          </a:p>
        </p:txBody>
      </p:sp>
    </p:spTree>
    <p:extLst>
      <p:ext uri="{BB962C8B-B14F-4D97-AF65-F5344CB8AC3E}">
        <p14:creationId xmlns:p14="http://schemas.microsoft.com/office/powerpoint/2010/main" val="98158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24A65EAB-1B42-4F0B-9A3B-083B56D955E6}" type="slidenum">
              <a:rPr lang="es-ES"/>
              <a:pPr>
                <a:defRPr/>
              </a:pPr>
              <a:t>‹Nº›</a:t>
            </a:fld>
            <a:endParaRPr lang="es-ES"/>
          </a:p>
        </p:txBody>
      </p:sp>
    </p:spTree>
    <p:extLst>
      <p:ext uri="{BB962C8B-B14F-4D97-AF65-F5344CB8AC3E}">
        <p14:creationId xmlns:p14="http://schemas.microsoft.com/office/powerpoint/2010/main" val="112129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69DC7170-6F17-4B58-9880-5BD0C9CBE8B9}" type="slidenum">
              <a:rPr lang="es-ES"/>
              <a:pPr>
                <a:defRPr/>
              </a:pPr>
              <a:t>‹Nº›</a:t>
            </a:fld>
            <a:endParaRPr lang="es-ES"/>
          </a:p>
        </p:txBody>
      </p:sp>
    </p:spTree>
    <p:extLst>
      <p:ext uri="{BB962C8B-B14F-4D97-AF65-F5344CB8AC3E}">
        <p14:creationId xmlns:p14="http://schemas.microsoft.com/office/powerpoint/2010/main" val="3231757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9D5580D0-4078-4DAF-A449-3B5A077D9ACF}" type="slidenum">
              <a:rPr lang="es-ES"/>
              <a:pPr>
                <a:defRPr/>
              </a:pPr>
              <a:t>‹Nº›</a:t>
            </a:fld>
            <a:endParaRPr lang="es-ES"/>
          </a:p>
        </p:txBody>
      </p:sp>
    </p:spTree>
    <p:extLst>
      <p:ext uri="{BB962C8B-B14F-4D97-AF65-F5344CB8AC3E}">
        <p14:creationId xmlns:p14="http://schemas.microsoft.com/office/powerpoint/2010/main" val="3289619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C67057B4-1D65-4917-8D31-2A5BA7A44F67}" type="slidenum">
              <a:rPr lang="es-ES"/>
              <a:pPr>
                <a:defRPr/>
              </a:pPr>
              <a:t>‹Nº›</a:t>
            </a:fld>
            <a:endParaRPr lang="es-ES"/>
          </a:p>
        </p:txBody>
      </p:sp>
    </p:spTree>
    <p:extLst>
      <p:ext uri="{BB962C8B-B14F-4D97-AF65-F5344CB8AC3E}">
        <p14:creationId xmlns:p14="http://schemas.microsoft.com/office/powerpoint/2010/main" val="1211404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132750D6-70D6-483D-A928-A4C05410BCC6}" type="slidenum">
              <a:rPr lang="es-ES"/>
              <a:pPr>
                <a:defRPr/>
              </a:pPr>
              <a:t>‹Nº›</a:t>
            </a:fld>
            <a:endParaRPr lang="es-ES"/>
          </a:p>
        </p:txBody>
      </p:sp>
    </p:spTree>
    <p:extLst>
      <p:ext uri="{BB962C8B-B14F-4D97-AF65-F5344CB8AC3E}">
        <p14:creationId xmlns:p14="http://schemas.microsoft.com/office/powerpoint/2010/main" val="2080075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74AC61B3-D28D-409B-88B1-22C4585D37F6}" type="slidenum">
              <a:rPr lang="es-ES"/>
              <a:pPr>
                <a:defRPr/>
              </a:pPr>
              <a:t>‹Nº›</a:t>
            </a:fld>
            <a:endParaRPr lang="es-ES"/>
          </a:p>
        </p:txBody>
      </p:sp>
    </p:spTree>
    <p:extLst>
      <p:ext uri="{BB962C8B-B14F-4D97-AF65-F5344CB8AC3E}">
        <p14:creationId xmlns:p14="http://schemas.microsoft.com/office/powerpoint/2010/main" val="4243832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8040E5E-46F2-4662-BB6A-59F6A478743A}"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Título"/>
          <p:cNvSpPr>
            <a:spLocks noGrp="1"/>
          </p:cNvSpPr>
          <p:nvPr>
            <p:ph type="ctrTitle"/>
          </p:nvPr>
        </p:nvSpPr>
        <p:spPr/>
        <p:txBody>
          <a:bodyPr/>
          <a:lstStyle/>
          <a:p>
            <a:r>
              <a:rPr lang="es-MX" sz="6000" smtClean="0"/>
              <a:t>Maquinas eléctricas.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Rectángulo"/>
          <p:cNvSpPr>
            <a:spLocks noChangeArrowheads="1"/>
          </p:cNvSpPr>
          <p:nvPr/>
        </p:nvSpPr>
        <p:spPr bwMode="auto">
          <a:xfrm>
            <a:off x="571500" y="268288"/>
            <a:ext cx="8001000" cy="639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80000"/>
              </a:lnSpc>
              <a:spcBef>
                <a:spcPct val="0"/>
              </a:spcBef>
              <a:buFont typeface="Wingdings" panose="05000000000000000000" pitchFamily="2" charset="2"/>
              <a:buNone/>
            </a:pPr>
            <a:r>
              <a:rPr lang="es-ES_tradnl"/>
              <a:t>La </a:t>
            </a:r>
            <a:r>
              <a:rPr lang="es-ES_tradnl" i="1"/>
              <a:t>función</a:t>
            </a:r>
            <a:r>
              <a:rPr lang="es-ES_tradnl"/>
              <a:t> de cada una de las partes principales de un generador de C.C., se describe a continuación:</a:t>
            </a:r>
          </a:p>
          <a:p>
            <a:pPr algn="just" eaLnBrk="1" hangingPunct="1">
              <a:lnSpc>
                <a:spcPct val="80000"/>
              </a:lnSpc>
              <a:spcBef>
                <a:spcPct val="0"/>
              </a:spcBef>
              <a:buFont typeface="Wingdings" panose="05000000000000000000" pitchFamily="2" charset="2"/>
              <a:buNone/>
            </a:pPr>
            <a:endParaRPr lang="es-ES_tradnl" i="1"/>
          </a:p>
          <a:p>
            <a:pPr algn="just" eaLnBrk="1" hangingPunct="1">
              <a:lnSpc>
                <a:spcPct val="80000"/>
              </a:lnSpc>
              <a:spcBef>
                <a:spcPct val="0"/>
              </a:spcBef>
              <a:buFont typeface="Wingdings" panose="05000000000000000000" pitchFamily="2" charset="2"/>
              <a:buNone/>
            </a:pPr>
            <a:r>
              <a:rPr lang="es-ES_tradnl" i="1"/>
              <a:t>Devanado de Campo o Inductor (parte estática).</a:t>
            </a:r>
            <a:r>
              <a:rPr lang="es-ES_tradnl"/>
              <a:t> Su principal función es la de producir el flujo o campo magnético necesario para que se produzca una fuerza electromotriz (FEM).</a:t>
            </a:r>
          </a:p>
          <a:p>
            <a:pPr algn="just" eaLnBrk="1" hangingPunct="1">
              <a:lnSpc>
                <a:spcPct val="80000"/>
              </a:lnSpc>
              <a:spcBef>
                <a:spcPct val="0"/>
              </a:spcBef>
              <a:buFont typeface="Wingdings" panose="05000000000000000000" pitchFamily="2" charset="2"/>
              <a:buNone/>
            </a:pPr>
            <a:endParaRPr lang="es-ES_tradnl" i="1"/>
          </a:p>
          <a:p>
            <a:pPr algn="just" eaLnBrk="1" hangingPunct="1">
              <a:lnSpc>
                <a:spcPct val="80000"/>
              </a:lnSpc>
              <a:spcBef>
                <a:spcPct val="0"/>
              </a:spcBef>
              <a:buFont typeface="Wingdings" panose="05000000000000000000" pitchFamily="2" charset="2"/>
              <a:buNone/>
            </a:pPr>
            <a:r>
              <a:rPr lang="es-ES_tradnl" i="1"/>
              <a:t>Armadura o Inducido (parte giratoria).</a:t>
            </a:r>
            <a:r>
              <a:rPr lang="es-ES_tradnl"/>
              <a:t> Su función es cortar las líneas de flujo magnéticas creadas por el inductor. Esta acción origina que se induzca una FEM en la armadura.</a:t>
            </a:r>
          </a:p>
          <a:p>
            <a:pPr algn="just" eaLnBrk="1" hangingPunct="1">
              <a:lnSpc>
                <a:spcPct val="80000"/>
              </a:lnSpc>
              <a:spcBef>
                <a:spcPct val="0"/>
              </a:spcBef>
              <a:buFont typeface="Wingdings" panose="05000000000000000000" pitchFamily="2" charset="2"/>
              <a:buNone/>
            </a:pPr>
            <a:endParaRPr lang="es-ES_tradnl" i="1"/>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ítulo 1"/>
          <p:cNvSpPr>
            <a:spLocks noGrp="1"/>
          </p:cNvSpPr>
          <p:nvPr>
            <p:ph type="title"/>
          </p:nvPr>
        </p:nvSpPr>
        <p:spPr>
          <a:xfrm>
            <a:off x="468313" y="260350"/>
            <a:ext cx="8229600" cy="6035675"/>
          </a:xfrm>
        </p:spPr>
        <p:txBody>
          <a:bodyPr/>
          <a:lstStyle/>
          <a:p>
            <a:pPr algn="l">
              <a:lnSpc>
                <a:spcPct val="90000"/>
              </a:lnSpc>
              <a:spcBef>
                <a:spcPct val="20000"/>
              </a:spcBef>
            </a:pPr>
            <a:r>
              <a:rPr lang="es-MX" smtClean="0"/>
              <a:t>Partes complementarias importantes:</a:t>
            </a:r>
            <a:br>
              <a:rPr lang="es-MX" smtClean="0"/>
            </a:br>
            <a:r>
              <a:rPr lang="es-MX" smtClean="0"/>
              <a:t/>
            </a:r>
            <a:br>
              <a:rPr lang="es-MX" smtClean="0"/>
            </a:br>
            <a:r>
              <a:rPr lang="es-ES_tradnl" smtClean="0"/>
              <a:t>3. Conmutador o colector.</a:t>
            </a:r>
            <a:br>
              <a:rPr lang="es-ES_tradnl" smtClean="0"/>
            </a:br>
            <a:r>
              <a:rPr lang="es-ES_tradnl" smtClean="0"/>
              <a:t>4. Carbones o escobillas.</a:t>
            </a:r>
            <a:r>
              <a:rPr lang="es-MX" smtClean="0"/>
              <a:t/>
            </a:r>
            <a:br>
              <a:rPr lang="es-MX" smtClean="0"/>
            </a:br>
            <a:endParaRPr lang="es-MX"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Rectángulo"/>
          <p:cNvSpPr>
            <a:spLocks noChangeArrowheads="1"/>
          </p:cNvSpPr>
          <p:nvPr/>
        </p:nvSpPr>
        <p:spPr bwMode="auto">
          <a:xfrm>
            <a:off x="642938" y="785813"/>
            <a:ext cx="7858125" cy="481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80000"/>
              </a:lnSpc>
              <a:spcBef>
                <a:spcPct val="0"/>
              </a:spcBef>
              <a:buFont typeface="Wingdings" panose="05000000000000000000" pitchFamily="2" charset="2"/>
              <a:buNone/>
            </a:pPr>
            <a:r>
              <a:rPr lang="es-ES_tradnl" i="1"/>
              <a:t>Conmutador o Colector.</a:t>
            </a:r>
            <a:r>
              <a:rPr lang="es-ES_tradnl"/>
              <a:t> Tiene la función de rectificar la corriente que se induce en la armadura bajo la forma de C.A. para obtener C.C., en cierto modo se puede decir que el conmutador es quien da la característica de máquina de C.C.</a:t>
            </a:r>
          </a:p>
          <a:p>
            <a:pPr algn="just" eaLnBrk="1" hangingPunct="1">
              <a:lnSpc>
                <a:spcPct val="80000"/>
              </a:lnSpc>
              <a:spcBef>
                <a:spcPct val="0"/>
              </a:spcBef>
              <a:buFont typeface="Wingdings" panose="05000000000000000000" pitchFamily="2" charset="2"/>
              <a:buNone/>
            </a:pPr>
            <a:endParaRPr lang="es-ES_tradnl" i="1"/>
          </a:p>
          <a:p>
            <a:pPr algn="just" eaLnBrk="1" hangingPunct="1">
              <a:lnSpc>
                <a:spcPct val="80000"/>
              </a:lnSpc>
              <a:spcBef>
                <a:spcPct val="0"/>
              </a:spcBef>
              <a:buFont typeface="Wingdings" panose="05000000000000000000" pitchFamily="2" charset="2"/>
              <a:buNone/>
            </a:pPr>
            <a:r>
              <a:rPr lang="es-ES_tradnl" i="1"/>
              <a:t>Carbones o Escobillas</a:t>
            </a:r>
            <a:r>
              <a:rPr lang="es-ES_tradnl"/>
              <a:t>. Su función es servir como medio por el cual se toma la corriente continua que proviene del conmutador hacia un circuito externo (carga).</a:t>
            </a:r>
            <a:endParaRPr lang="es-MX"/>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2"/>
          <p:cNvGraphicFramePr>
            <a:graphicFrameLocks noChangeAspect="1"/>
          </p:cNvGraphicFramePr>
          <p:nvPr/>
        </p:nvGraphicFramePr>
        <p:xfrm>
          <a:off x="1643063" y="500063"/>
          <a:ext cx="5643562" cy="5688012"/>
        </p:xfrm>
        <a:graphic>
          <a:graphicData uri="http://schemas.openxmlformats.org/presentationml/2006/ole">
            <mc:AlternateContent xmlns:mc="http://schemas.openxmlformats.org/markup-compatibility/2006">
              <mc:Choice xmlns:v="urn:schemas-microsoft-com:vml" Requires="v">
                <p:oleObj spid="_x0000_s15363" name="Imagen de mapa de bits" r:id="rId3" imgW="2495238" imgH="2514286" progId="Paint.Picture">
                  <p:embed/>
                </p:oleObj>
              </mc:Choice>
              <mc:Fallback>
                <p:oleObj name="Imagen de mapa de bits" r:id="rId3" imgW="2495238" imgH="2514286" progId="Paint.Picture">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43063" y="500063"/>
                        <a:ext cx="5643562" cy="568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Imagen 2" descr="corriente continu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9213" y="1785938"/>
            <a:ext cx="6427787" cy="35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2 CuadroTexto"/>
          <p:cNvSpPr txBox="1">
            <a:spLocks noChangeArrowheads="1"/>
          </p:cNvSpPr>
          <p:nvPr/>
        </p:nvSpPr>
        <p:spPr bwMode="auto">
          <a:xfrm>
            <a:off x="2714625" y="428625"/>
            <a:ext cx="3000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MX" sz="1800"/>
              <a:t>Posición 1</a:t>
            </a:r>
          </a:p>
        </p:txBody>
      </p:sp>
      <p:cxnSp>
        <p:nvCxnSpPr>
          <p:cNvPr id="3" name="Conector recto de flecha 2"/>
          <p:cNvCxnSpPr/>
          <p:nvPr/>
        </p:nvCxnSpPr>
        <p:spPr>
          <a:xfrm flipV="1">
            <a:off x="1692275" y="4041775"/>
            <a:ext cx="2374900" cy="1944688"/>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389" name="CuadroTexto 3"/>
          <p:cNvSpPr txBox="1">
            <a:spLocks noChangeArrowheads="1"/>
          </p:cNvSpPr>
          <p:nvPr/>
        </p:nvSpPr>
        <p:spPr bwMode="auto">
          <a:xfrm>
            <a:off x="1042988" y="6021388"/>
            <a:ext cx="40338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MX" sz="1800" b="1"/>
              <a:t>Conmutador y escobillas (D y 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Imagen 3" descr="corriente continua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4438" y="1500188"/>
            <a:ext cx="6034087" cy="328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2 CuadroTexto"/>
          <p:cNvSpPr txBox="1">
            <a:spLocks noChangeArrowheads="1"/>
          </p:cNvSpPr>
          <p:nvPr/>
        </p:nvSpPr>
        <p:spPr bwMode="auto">
          <a:xfrm>
            <a:off x="2928938" y="428625"/>
            <a:ext cx="22145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MX" sz="1800"/>
              <a:t>Posición 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Imagen 4" descr="corriente continua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1071563"/>
            <a:ext cx="7213600" cy="392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2 CuadroTexto"/>
          <p:cNvSpPr txBox="1">
            <a:spLocks noChangeArrowheads="1"/>
          </p:cNvSpPr>
          <p:nvPr/>
        </p:nvSpPr>
        <p:spPr bwMode="auto">
          <a:xfrm>
            <a:off x="2571750" y="214313"/>
            <a:ext cx="33575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MX" sz="1800"/>
              <a:t>Posición 3</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Imagen 5" descr="corriente continua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0" y="1285875"/>
            <a:ext cx="7083425" cy="385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2 CuadroTexto"/>
          <p:cNvSpPr txBox="1">
            <a:spLocks noChangeArrowheads="1"/>
          </p:cNvSpPr>
          <p:nvPr/>
        </p:nvSpPr>
        <p:spPr bwMode="auto">
          <a:xfrm>
            <a:off x="2714625" y="428625"/>
            <a:ext cx="3429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MX" sz="1800"/>
              <a:t>Posición 4</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Imagen 6" descr="Generador de corriente contínu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0" y="785813"/>
            <a:ext cx="4929188" cy="5113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Título"/>
          <p:cNvSpPr txBox="1">
            <a:spLocks/>
          </p:cNvSpPr>
          <p:nvPr/>
        </p:nvSpPr>
        <p:spPr>
          <a:xfrm>
            <a:off x="457200" y="274638"/>
            <a:ext cx="8229600" cy="6083300"/>
          </a:xfrm>
          <a:prstGeom prst="rect">
            <a:avLst/>
          </a:prstGeom>
        </p:spPr>
        <p:txBody>
          <a:bodyPr>
            <a:normAutofit fontScale="97500" lnSpcReduction="10000"/>
          </a:bodyPr>
          <a:lstStyle/>
          <a:p>
            <a:pPr algn="just" eaLnBrk="1" fontAlgn="auto" hangingPunct="1">
              <a:spcAft>
                <a:spcPts val="0"/>
              </a:spcAft>
              <a:defRPr/>
            </a:pPr>
            <a:r>
              <a:rPr lang="es-MX" sz="4400" b="1" kern="0">
                <a:solidFill>
                  <a:schemeClr val="tx2"/>
                </a:solidFill>
                <a:latin typeface="+mj-lt"/>
                <a:ea typeface="+mj-ea"/>
                <a:cs typeface="+mj-cs"/>
              </a:rPr>
              <a:t> Generador de corriente alterna</a:t>
            </a:r>
            <a:br>
              <a:rPr lang="es-MX" sz="4400" b="1" kern="0">
                <a:solidFill>
                  <a:schemeClr val="tx2"/>
                </a:solidFill>
                <a:latin typeface="+mj-lt"/>
                <a:ea typeface="+mj-ea"/>
                <a:cs typeface="+mj-cs"/>
              </a:rPr>
            </a:br>
            <a:r>
              <a:rPr lang="es-MX" sz="4400" kern="0">
                <a:solidFill>
                  <a:schemeClr val="tx2"/>
                </a:solidFill>
                <a:latin typeface="+mj-lt"/>
                <a:ea typeface="+mj-ea"/>
                <a:cs typeface="+mj-cs"/>
              </a:rPr>
              <a:t/>
            </a:r>
            <a:br>
              <a:rPr lang="es-MX" sz="4400" kern="0">
                <a:solidFill>
                  <a:schemeClr val="tx2"/>
                </a:solidFill>
                <a:latin typeface="+mj-lt"/>
                <a:ea typeface="+mj-ea"/>
                <a:cs typeface="+mj-cs"/>
              </a:rPr>
            </a:br>
            <a:r>
              <a:rPr lang="es-MX" sz="4400" kern="0">
                <a:solidFill>
                  <a:schemeClr val="tx2"/>
                </a:solidFill>
                <a:latin typeface="+mj-lt"/>
                <a:ea typeface="+mj-ea"/>
                <a:cs typeface="+mj-cs"/>
              </a:rPr>
              <a:t>También es conocido con el nombre de </a:t>
            </a:r>
            <a:r>
              <a:rPr lang="es-MX" sz="4400" i="1" kern="0">
                <a:solidFill>
                  <a:schemeClr val="tx2"/>
                </a:solidFill>
                <a:latin typeface="+mj-lt"/>
                <a:ea typeface="+mj-ea"/>
                <a:cs typeface="+mj-cs"/>
              </a:rPr>
              <a:t>alternador</a:t>
            </a:r>
            <a:r>
              <a:rPr lang="es-MX" sz="4400" kern="0">
                <a:solidFill>
                  <a:schemeClr val="tx2"/>
                </a:solidFill>
                <a:latin typeface="+mj-lt"/>
                <a:ea typeface="+mj-ea"/>
                <a:cs typeface="+mj-cs"/>
              </a:rPr>
              <a:t> y su funcionamiento se basa en el electromagnetismo. Se llama alterna porque en este caso el valor de la corriente inducida cambia de positivo a negativo.</a:t>
            </a:r>
            <a:endParaRPr lang="es-MX" sz="4400" kern="0"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3 Título"/>
          <p:cNvSpPr>
            <a:spLocks noGrp="1"/>
          </p:cNvSpPr>
          <p:nvPr>
            <p:ph type="title"/>
          </p:nvPr>
        </p:nvSpPr>
        <p:spPr>
          <a:xfrm>
            <a:off x="428625" y="285750"/>
            <a:ext cx="8229600" cy="6154738"/>
          </a:xfrm>
        </p:spPr>
        <p:txBody>
          <a:bodyPr/>
          <a:lstStyle/>
          <a:p>
            <a:pPr marL="365125" indent="-365125" algn="l">
              <a:lnSpc>
                <a:spcPct val="90000"/>
              </a:lnSpc>
            </a:pPr>
            <a:r>
              <a:rPr lang="es-ES_tradnl" sz="3600" smtClean="0"/>
              <a:t>	Entre las principales aplicaciones del fenómeno del electromagnetismo y de la inducción electromagnética, se encuentran las máquinas eléctricas, o sea, aquellas máquinas que transforman:</a:t>
            </a:r>
            <a:br>
              <a:rPr lang="es-ES_tradnl" sz="3600" smtClean="0"/>
            </a:br>
            <a:endParaRPr lang="es-MX" sz="36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00063" y="785813"/>
            <a:ext cx="8329612" cy="1139825"/>
          </a:xfrm>
          <a:prstGeom prst="rect">
            <a:avLst/>
          </a:prstGeom>
        </p:spPr>
        <p:txBody>
          <a:bodyPr/>
          <a:lstStyle/>
          <a:p>
            <a:pPr algn="ctr">
              <a:defRPr/>
            </a:pPr>
            <a:r>
              <a:rPr lang="es-ES_tradnl" sz="3200" b="1" kern="0" dirty="0">
                <a:latin typeface="+mj-lt"/>
                <a:ea typeface="+mj-ea"/>
                <a:cs typeface="+mj-cs"/>
              </a:rPr>
              <a:t>EL GENERADOR DE CORRIENTE ALTERNA.</a:t>
            </a:r>
            <a:endParaRPr lang="es-MX" sz="3200" b="1" kern="0" dirty="0">
              <a:latin typeface="+mj-lt"/>
              <a:ea typeface="+mj-ea"/>
              <a:cs typeface="+mj-cs"/>
            </a:endParaRPr>
          </a:p>
        </p:txBody>
      </p:sp>
      <p:sp>
        <p:nvSpPr>
          <p:cNvPr id="3" name="Rectangle 3"/>
          <p:cNvSpPr txBox="1">
            <a:spLocks noChangeArrowheads="1"/>
          </p:cNvSpPr>
          <p:nvPr/>
        </p:nvSpPr>
        <p:spPr>
          <a:xfrm>
            <a:off x="457200" y="1928813"/>
            <a:ext cx="8258175" cy="4000500"/>
          </a:xfrm>
          <a:prstGeom prst="rect">
            <a:avLst/>
          </a:prstGeom>
        </p:spPr>
        <p:txBody>
          <a:bodyPr/>
          <a:lstStyle/>
          <a:p>
            <a:pPr algn="just">
              <a:lnSpc>
                <a:spcPct val="90000"/>
              </a:lnSpc>
              <a:spcBef>
                <a:spcPct val="20000"/>
              </a:spcBef>
              <a:buFont typeface="Wingdings" pitchFamily="2" charset="2"/>
              <a:buNone/>
              <a:defRPr/>
            </a:pPr>
            <a:endParaRPr lang="es-ES_tradnl" sz="2400" b="1" i="1" kern="0" dirty="0">
              <a:latin typeface="+mn-lt"/>
            </a:endParaRPr>
          </a:p>
          <a:p>
            <a:pPr algn="just">
              <a:lnSpc>
                <a:spcPct val="90000"/>
              </a:lnSpc>
              <a:spcBef>
                <a:spcPct val="20000"/>
              </a:spcBef>
              <a:buFont typeface="Wingdings" pitchFamily="2" charset="2"/>
              <a:buNone/>
              <a:defRPr/>
            </a:pPr>
            <a:r>
              <a:rPr lang="es-ES_tradnl" sz="2800" b="1" i="1" kern="0" dirty="0">
                <a:latin typeface="+mn-lt"/>
              </a:rPr>
              <a:t>Definición</a:t>
            </a:r>
            <a:r>
              <a:rPr lang="es-ES_tradnl" sz="2800" kern="0" dirty="0">
                <a:latin typeface="+mn-lt"/>
              </a:rPr>
              <a:t>. Es una máquina eléctrica giratoria que transforma la energía mecánica en eléctrica.</a:t>
            </a:r>
          </a:p>
          <a:p>
            <a:pPr algn="just">
              <a:lnSpc>
                <a:spcPct val="90000"/>
              </a:lnSpc>
              <a:spcBef>
                <a:spcPct val="20000"/>
              </a:spcBef>
              <a:buFont typeface="Wingdings" pitchFamily="2" charset="2"/>
              <a:buNone/>
              <a:defRPr/>
            </a:pPr>
            <a:r>
              <a:rPr lang="es-ES_tradnl" sz="2800" kern="0" dirty="0">
                <a:latin typeface="+mn-lt"/>
              </a:rPr>
              <a:t>Los componentes principales de un generador de Corriente alterna:</a:t>
            </a:r>
          </a:p>
          <a:p>
            <a:pPr algn="just">
              <a:lnSpc>
                <a:spcPct val="90000"/>
              </a:lnSpc>
              <a:spcBef>
                <a:spcPct val="20000"/>
              </a:spcBef>
              <a:buFont typeface="Wingdings" pitchFamily="2" charset="2"/>
              <a:buNone/>
              <a:defRPr/>
            </a:pPr>
            <a:r>
              <a:rPr lang="es-ES_tradnl" sz="2800" kern="0" dirty="0">
                <a:latin typeface="+mn-lt"/>
              </a:rPr>
              <a:t>1. Devanado de campo o </a:t>
            </a:r>
            <a:r>
              <a:rPr lang="es-ES_tradnl" sz="2800" b="1" kern="0" dirty="0">
                <a:latin typeface="+mn-lt"/>
              </a:rPr>
              <a:t>inductor</a:t>
            </a:r>
            <a:r>
              <a:rPr lang="es-ES_tradnl" sz="2800" kern="0" dirty="0">
                <a:latin typeface="+mn-lt"/>
              </a:rPr>
              <a:t>.</a:t>
            </a:r>
          </a:p>
          <a:p>
            <a:pPr algn="just">
              <a:lnSpc>
                <a:spcPct val="90000"/>
              </a:lnSpc>
              <a:spcBef>
                <a:spcPct val="20000"/>
              </a:spcBef>
              <a:buFont typeface="Wingdings" pitchFamily="2" charset="2"/>
              <a:buNone/>
              <a:defRPr/>
            </a:pPr>
            <a:r>
              <a:rPr lang="es-ES_tradnl" sz="2800" kern="0" dirty="0">
                <a:latin typeface="+mn-lt"/>
              </a:rPr>
              <a:t>2. Devanado de armadura o </a:t>
            </a:r>
            <a:r>
              <a:rPr lang="es-ES_tradnl" sz="2800" b="1" kern="0" dirty="0">
                <a:latin typeface="+mn-lt"/>
              </a:rPr>
              <a:t>inducido</a:t>
            </a:r>
            <a:r>
              <a:rPr lang="es-ES_tradnl" sz="2800" kern="0" dirty="0">
                <a:latin typeface="+mn-lt"/>
              </a:rPr>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p:cNvSpPr>
            <a:spLocks noGrp="1"/>
          </p:cNvSpPr>
          <p:nvPr>
            <p:ph type="title"/>
          </p:nvPr>
        </p:nvSpPr>
        <p:spPr>
          <a:xfrm>
            <a:off x="468313" y="260350"/>
            <a:ext cx="8229600" cy="6035675"/>
          </a:xfrm>
        </p:spPr>
        <p:txBody>
          <a:bodyPr/>
          <a:lstStyle/>
          <a:p>
            <a:pPr algn="l">
              <a:lnSpc>
                <a:spcPct val="90000"/>
              </a:lnSpc>
              <a:spcBef>
                <a:spcPct val="20000"/>
              </a:spcBef>
            </a:pPr>
            <a:r>
              <a:rPr lang="es-MX" smtClean="0"/>
              <a:t>Partes complementarias importantes:</a:t>
            </a:r>
            <a:br>
              <a:rPr lang="es-MX" smtClean="0"/>
            </a:br>
            <a:r>
              <a:rPr lang="es-MX" smtClean="0"/>
              <a:t/>
            </a:r>
            <a:br>
              <a:rPr lang="es-MX" smtClean="0"/>
            </a:br>
            <a:r>
              <a:rPr lang="es-ES_tradnl" smtClean="0"/>
              <a:t>3. Anillos rozantes.</a:t>
            </a:r>
            <a:br>
              <a:rPr lang="es-ES_tradnl" smtClean="0"/>
            </a:br>
            <a:r>
              <a:rPr lang="es-ES_tradnl" smtClean="0"/>
              <a:t>4. Carbones o escobillas.</a:t>
            </a:r>
            <a:r>
              <a:rPr lang="es-MX" smtClean="0"/>
              <a:t/>
            </a:r>
            <a:br>
              <a:rPr lang="es-MX" smtClean="0"/>
            </a:br>
            <a:endParaRPr lang="es-MX"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3 Título"/>
          <p:cNvSpPr>
            <a:spLocks noGrp="1"/>
          </p:cNvSpPr>
          <p:nvPr>
            <p:ph type="title"/>
          </p:nvPr>
        </p:nvSpPr>
        <p:spPr>
          <a:xfrm>
            <a:off x="500063" y="2786063"/>
            <a:ext cx="8229600" cy="1143000"/>
          </a:xfrm>
        </p:spPr>
        <p:txBody>
          <a:bodyPr/>
          <a:lstStyle/>
          <a:p>
            <a:pPr eaLnBrk="1" hangingPunct="1"/>
            <a:r>
              <a:rPr lang="es-MX" smtClean="0"/>
              <a:t>Producción de la corriente alterna.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Imagen 7" descr="corriente alterna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571500"/>
            <a:ext cx="8262938" cy="542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Rectangle 3"/>
          <p:cNvSpPr>
            <a:spLocks noChangeArrowheads="1"/>
          </p:cNvSpPr>
          <p:nvPr/>
        </p:nvSpPr>
        <p:spPr bwMode="auto">
          <a:xfrm>
            <a:off x="3000375" y="357188"/>
            <a:ext cx="24288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MX" sz="2400">
                <a:cs typeface="Times New Roman" panose="02020603050405020304" pitchFamily="18" charset="0"/>
              </a:rPr>
              <a:t>Posición 1</a:t>
            </a:r>
            <a:r>
              <a:rPr lang="es-MX" sz="1200">
                <a:cs typeface="Times New Roman" panose="02020603050405020304" pitchFamily="18" charset="0"/>
              </a:rPr>
              <a:t>.</a:t>
            </a:r>
            <a:endParaRPr lang="es-MX" sz="1800"/>
          </a:p>
        </p:txBody>
      </p:sp>
      <p:cxnSp>
        <p:nvCxnSpPr>
          <p:cNvPr id="3" name="Conector recto de flecha 2"/>
          <p:cNvCxnSpPr/>
          <p:nvPr/>
        </p:nvCxnSpPr>
        <p:spPr>
          <a:xfrm flipV="1">
            <a:off x="1763713" y="4160838"/>
            <a:ext cx="2160587" cy="2089150"/>
          </a:xfrm>
          <a:prstGeom prst="straightConnector1">
            <a:avLst/>
          </a:prstGeom>
          <a:ln w="762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605" name="CuadroTexto 3"/>
          <p:cNvSpPr txBox="1">
            <a:spLocks noChangeArrowheads="1"/>
          </p:cNvSpPr>
          <p:nvPr/>
        </p:nvSpPr>
        <p:spPr bwMode="auto">
          <a:xfrm>
            <a:off x="827088" y="6215063"/>
            <a:ext cx="32400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MX" sz="1800"/>
              <a:t>Anillos rozantes y carbones.</a:t>
            </a:r>
          </a:p>
        </p:txBody>
      </p:sp>
      <p:cxnSp>
        <p:nvCxnSpPr>
          <p:cNvPr id="6" name="Conector recto de flecha 5"/>
          <p:cNvCxnSpPr/>
          <p:nvPr/>
        </p:nvCxnSpPr>
        <p:spPr>
          <a:xfrm flipV="1">
            <a:off x="3132138" y="4292600"/>
            <a:ext cx="1082675" cy="576263"/>
          </a:xfrm>
          <a:prstGeom prst="straightConnector1">
            <a:avLst/>
          </a:prstGeom>
          <a:ln w="762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Imagen 8" descr="corriente alterna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750" y="1428750"/>
            <a:ext cx="8264525"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Rectangle 2"/>
          <p:cNvSpPr>
            <a:spLocks noChangeArrowheads="1"/>
          </p:cNvSpPr>
          <p:nvPr/>
        </p:nvSpPr>
        <p:spPr bwMode="auto">
          <a:xfrm>
            <a:off x="3357563" y="428625"/>
            <a:ext cx="2190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MX">
                <a:cs typeface="Times New Roman" panose="02020603050405020304" pitchFamily="18" charset="0"/>
              </a:rPr>
              <a:t>Posición 2.</a:t>
            </a:r>
            <a:endParaRPr lang="es-MX" sz="44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Imagen 9" descr="corriente alterna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313" y="995363"/>
            <a:ext cx="8796337" cy="479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Rectangle 3"/>
          <p:cNvSpPr>
            <a:spLocks noChangeArrowheads="1"/>
          </p:cNvSpPr>
          <p:nvPr/>
        </p:nvSpPr>
        <p:spPr bwMode="auto">
          <a:xfrm>
            <a:off x="3500438" y="357188"/>
            <a:ext cx="2190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MX">
                <a:cs typeface="Times New Roman" panose="02020603050405020304" pitchFamily="18" charset="0"/>
              </a:rPr>
              <a:t>Posición 3.</a:t>
            </a:r>
            <a:endParaRPr lang="es-MX" sz="44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Imagen 10" descr="corriente alterna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1189038"/>
            <a:ext cx="8599488" cy="475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Rectangle 2"/>
          <p:cNvSpPr>
            <a:spLocks noChangeArrowheads="1"/>
          </p:cNvSpPr>
          <p:nvPr/>
        </p:nvSpPr>
        <p:spPr bwMode="auto">
          <a:xfrm>
            <a:off x="3857625" y="571500"/>
            <a:ext cx="19431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MX" sz="2800">
                <a:cs typeface="Times New Roman" panose="02020603050405020304" pitchFamily="18" charset="0"/>
              </a:rPr>
              <a:t>Posición 4.</a:t>
            </a:r>
            <a:endParaRPr lang="es-MX" sz="40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Imagen 11" descr="Generador de corriente alter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7313" y="285750"/>
            <a:ext cx="6357937" cy="630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demostración grática de un ciclo de corriente alterna"/>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69863"/>
            <a:ext cx="6723063" cy="640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200" y="642938"/>
            <a:ext cx="8262938" cy="535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ítulo 1"/>
          <p:cNvSpPr>
            <a:spLocks noGrp="1"/>
          </p:cNvSpPr>
          <p:nvPr>
            <p:ph type="title"/>
          </p:nvPr>
        </p:nvSpPr>
        <p:spPr>
          <a:xfrm>
            <a:off x="457200" y="274638"/>
            <a:ext cx="8229600" cy="6034087"/>
          </a:xfrm>
        </p:spPr>
        <p:txBody>
          <a:bodyPr/>
          <a:lstStyle/>
          <a:p>
            <a:pPr algn="l"/>
            <a:r>
              <a:rPr lang="es-ES_tradnl" smtClean="0"/>
              <a:t>- La energía eléctrica en energía mecánica los motores.</a:t>
            </a:r>
            <a:br>
              <a:rPr lang="es-ES_tradnl" smtClean="0"/>
            </a:br>
            <a:r>
              <a:rPr lang="es-ES_tradnl" smtClean="0"/>
              <a:t/>
            </a:r>
            <a:br>
              <a:rPr lang="es-ES_tradnl" smtClean="0"/>
            </a:br>
            <a:r>
              <a:rPr lang="es-ES_tradnl" smtClean="0"/>
              <a:t>- La energía mecánica en energía eléctrica los generadores.</a:t>
            </a:r>
            <a:endParaRPr lang="es-MX"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a:xfrm>
            <a:off x="457200" y="274638"/>
            <a:ext cx="8229600" cy="6226175"/>
          </a:xfrm>
        </p:spPr>
        <p:txBody>
          <a:bodyPr/>
          <a:lstStyle/>
          <a:p>
            <a:pPr algn="l"/>
            <a:r>
              <a:rPr lang="es-ES_tradnl" smtClean="0"/>
              <a:t>A este importante grupo de máquinas que se definen como giratorias, debido a que una de sus partes constitutivas gira sobre sí misma. </a:t>
            </a:r>
            <a:endParaRPr lang="es-MX"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a:xfrm>
            <a:off x="457200" y="274638"/>
            <a:ext cx="8229600" cy="5797550"/>
          </a:xfrm>
        </p:spPr>
        <p:txBody>
          <a:bodyPr/>
          <a:lstStyle/>
          <a:p>
            <a:pPr algn="l"/>
            <a:r>
              <a:rPr lang="es-ES_tradnl" smtClean="0"/>
              <a:t>Se agrega otro importante grupo de máquinas, que basándose en el fenómeno de inducción electromagnética, no tienen partes en movimiento y se definen entonces como estáticas.</a:t>
            </a:r>
            <a:endParaRPr lang="es-MX"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00063" y="642938"/>
            <a:ext cx="8229600" cy="1139825"/>
          </a:xfrm>
          <a:prstGeom prst="rect">
            <a:avLst/>
          </a:prstGeom>
        </p:spPr>
        <p:txBody>
          <a:bodyPr/>
          <a:lstStyle/>
          <a:p>
            <a:pPr algn="ctr">
              <a:defRPr/>
            </a:pPr>
            <a:r>
              <a:rPr lang="es-MX" sz="3600" kern="0" dirty="0">
                <a:latin typeface="+mj-lt"/>
                <a:ea typeface="+mj-ea"/>
                <a:cs typeface="+mj-cs"/>
              </a:rPr>
              <a:t>CLASIFICACIÓN DE LAS MÁQUINAS ELÉCTRICAS</a:t>
            </a:r>
          </a:p>
        </p:txBody>
      </p:sp>
      <p:sp>
        <p:nvSpPr>
          <p:cNvPr id="8195" name="Text Box 8"/>
          <p:cNvSpPr txBox="1">
            <a:spLocks noChangeArrowheads="1"/>
          </p:cNvSpPr>
          <p:nvPr/>
        </p:nvSpPr>
        <p:spPr bwMode="auto">
          <a:xfrm>
            <a:off x="4140200" y="4508500"/>
            <a:ext cx="23050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ES_tradnl" sz="2000">
                <a:latin typeface="Times New Roman" panose="02020603050405020304" pitchFamily="18" charset="0"/>
                <a:cs typeface="Times New Roman" panose="02020603050405020304" pitchFamily="18" charset="0"/>
              </a:rPr>
              <a:t>GENERADORES</a:t>
            </a:r>
            <a:endParaRPr lang="en-US" sz="2000"/>
          </a:p>
          <a:p>
            <a:pPr>
              <a:spcBef>
                <a:spcPct val="0"/>
              </a:spcBef>
              <a:buFontTx/>
              <a:buNone/>
            </a:pPr>
            <a:r>
              <a:rPr lang="es-ES_tradnl" sz="2000">
                <a:latin typeface="Times New Roman" panose="02020603050405020304" pitchFamily="18" charset="0"/>
                <a:cs typeface="Times New Roman" panose="02020603050405020304" pitchFamily="18" charset="0"/>
              </a:rPr>
              <a:t>MOTORES</a:t>
            </a:r>
            <a:endParaRPr lang="es-ES_tradnl" sz="2000"/>
          </a:p>
        </p:txBody>
      </p:sp>
      <p:sp>
        <p:nvSpPr>
          <p:cNvPr id="8196" name="Text Box 6"/>
          <p:cNvSpPr txBox="1">
            <a:spLocks noChangeArrowheads="1"/>
          </p:cNvSpPr>
          <p:nvPr/>
        </p:nvSpPr>
        <p:spPr bwMode="auto">
          <a:xfrm>
            <a:off x="1908175" y="2420938"/>
            <a:ext cx="141605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s-ES_tradnl" sz="1600">
              <a:latin typeface="Times New Roman" panose="02020603050405020304" pitchFamily="18" charset="0"/>
              <a:cs typeface="Times New Roman" panose="02020603050405020304" pitchFamily="18" charset="0"/>
            </a:endParaRPr>
          </a:p>
          <a:p>
            <a:pPr>
              <a:spcBef>
                <a:spcPct val="0"/>
              </a:spcBef>
              <a:buFontTx/>
              <a:buNone/>
            </a:pPr>
            <a:r>
              <a:rPr lang="es-ES_tradnl" sz="1800">
                <a:latin typeface="Times New Roman" panose="02020603050405020304" pitchFamily="18" charset="0"/>
                <a:cs typeface="Times New Roman" panose="02020603050405020304" pitchFamily="18" charset="0"/>
              </a:rPr>
              <a:t>MÁQUINAS</a:t>
            </a:r>
          </a:p>
          <a:p>
            <a:pPr>
              <a:spcBef>
                <a:spcPct val="0"/>
              </a:spcBef>
              <a:buFontTx/>
              <a:buNone/>
            </a:pPr>
            <a:r>
              <a:rPr lang="es-ES_tradnl" sz="1600">
                <a:latin typeface="Times New Roman" panose="02020603050405020304" pitchFamily="18" charset="0"/>
                <a:cs typeface="Times New Roman" panose="02020603050405020304" pitchFamily="18" charset="0"/>
              </a:rPr>
              <a:t>ESTÁTICAS</a:t>
            </a:r>
            <a:endParaRPr lang="es-ES_tradnl" sz="1600"/>
          </a:p>
        </p:txBody>
      </p:sp>
      <p:sp>
        <p:nvSpPr>
          <p:cNvPr id="8197" name="Text Box 5"/>
          <p:cNvSpPr txBox="1">
            <a:spLocks noChangeArrowheads="1"/>
          </p:cNvSpPr>
          <p:nvPr/>
        </p:nvSpPr>
        <p:spPr bwMode="auto">
          <a:xfrm>
            <a:off x="4067175" y="2492375"/>
            <a:ext cx="324008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ES_tradnl" sz="2000">
                <a:latin typeface="Times New Roman" panose="02020603050405020304" pitchFamily="18" charset="0"/>
                <a:cs typeface="Times New Roman" panose="02020603050405020304" pitchFamily="18" charset="0"/>
              </a:rPr>
              <a:t>TRANSFORMADORES</a:t>
            </a:r>
            <a:endParaRPr lang="es-ES_tradnl" sz="2000">
              <a:latin typeface="Impact" panose="020B0806030902050204" pitchFamily="34" charset="0"/>
            </a:endParaRPr>
          </a:p>
          <a:p>
            <a:pPr>
              <a:spcBef>
                <a:spcPct val="0"/>
              </a:spcBef>
              <a:buFontTx/>
              <a:buNone/>
            </a:pPr>
            <a:r>
              <a:rPr lang="es-ES_tradnl" sz="2000">
                <a:latin typeface="Times New Roman" panose="02020603050405020304" pitchFamily="18" charset="0"/>
                <a:cs typeface="Times New Roman" panose="02020603050405020304" pitchFamily="18" charset="0"/>
              </a:rPr>
              <a:t>CONVERTIDORES</a:t>
            </a:r>
            <a:endParaRPr lang="es-ES_tradnl" sz="2000">
              <a:latin typeface="Impact" panose="020B0806030902050204" pitchFamily="34" charset="0"/>
            </a:endParaRPr>
          </a:p>
          <a:p>
            <a:pPr>
              <a:spcBef>
                <a:spcPct val="0"/>
              </a:spcBef>
              <a:buFontTx/>
              <a:buNone/>
            </a:pPr>
            <a:r>
              <a:rPr lang="es-ES_tradnl" sz="2000">
                <a:latin typeface="Times New Roman" panose="02020603050405020304" pitchFamily="18" charset="0"/>
                <a:cs typeface="Times New Roman" panose="02020603050405020304" pitchFamily="18" charset="0"/>
              </a:rPr>
              <a:t>E INVERSORES</a:t>
            </a:r>
            <a:endParaRPr lang="es-ES_tradnl" sz="2000"/>
          </a:p>
        </p:txBody>
      </p:sp>
      <p:sp>
        <p:nvSpPr>
          <p:cNvPr id="8198" name="Text Box 9"/>
          <p:cNvSpPr txBox="1">
            <a:spLocks noChangeArrowheads="1"/>
          </p:cNvSpPr>
          <p:nvPr/>
        </p:nvSpPr>
        <p:spPr bwMode="auto">
          <a:xfrm>
            <a:off x="1835150" y="4100513"/>
            <a:ext cx="15684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s-ES_tradnl" sz="1800">
              <a:latin typeface="Times New Roman" panose="02020603050405020304" pitchFamily="18" charset="0"/>
              <a:cs typeface="Times New Roman" panose="02020603050405020304" pitchFamily="18" charset="0"/>
            </a:endParaRPr>
          </a:p>
          <a:p>
            <a:pPr>
              <a:spcBef>
                <a:spcPct val="0"/>
              </a:spcBef>
              <a:buFontTx/>
              <a:buNone/>
            </a:pPr>
            <a:r>
              <a:rPr lang="es-ES_tradnl" sz="1800">
                <a:latin typeface="Times New Roman" panose="02020603050405020304" pitchFamily="18" charset="0"/>
                <a:cs typeface="Times New Roman" panose="02020603050405020304" pitchFamily="18" charset="0"/>
              </a:rPr>
              <a:t>MÁQUINAS</a:t>
            </a:r>
            <a:endParaRPr lang="en-US" sz="1800"/>
          </a:p>
          <a:p>
            <a:pPr>
              <a:spcBef>
                <a:spcPct val="0"/>
              </a:spcBef>
              <a:buFontTx/>
              <a:buNone/>
            </a:pPr>
            <a:r>
              <a:rPr lang="es-ES_tradnl" sz="1800">
                <a:latin typeface="Times New Roman" panose="02020603050405020304" pitchFamily="18" charset="0"/>
                <a:cs typeface="Times New Roman" panose="02020603050405020304" pitchFamily="18" charset="0"/>
              </a:rPr>
              <a:t>GIRATORIAS</a:t>
            </a:r>
            <a:endParaRPr lang="es-ES_tradnl" sz="1800"/>
          </a:p>
        </p:txBody>
      </p:sp>
      <p:sp>
        <p:nvSpPr>
          <p:cNvPr id="8199" name="AutoShape 15"/>
          <p:cNvSpPr>
            <a:spLocks/>
          </p:cNvSpPr>
          <p:nvPr/>
        </p:nvSpPr>
        <p:spPr bwMode="auto">
          <a:xfrm>
            <a:off x="3563938" y="1852613"/>
            <a:ext cx="215900" cy="1946275"/>
          </a:xfrm>
          <a:prstGeom prst="leftBrace">
            <a:avLst>
              <a:gd name="adj1" fmla="val 7512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s-MX" sz="1800"/>
          </a:p>
        </p:txBody>
      </p:sp>
      <p:sp>
        <p:nvSpPr>
          <p:cNvPr id="8200" name="AutoShape 16"/>
          <p:cNvSpPr>
            <a:spLocks/>
          </p:cNvSpPr>
          <p:nvPr/>
        </p:nvSpPr>
        <p:spPr bwMode="auto">
          <a:xfrm>
            <a:off x="3563938" y="4005263"/>
            <a:ext cx="215900" cy="1944687"/>
          </a:xfrm>
          <a:prstGeom prst="leftBrace">
            <a:avLst>
              <a:gd name="adj1" fmla="val 75061"/>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s-MX" sz="1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4213" y="1071563"/>
            <a:ext cx="7745412" cy="4500562"/>
          </a:xfrm>
        </p:spPr>
        <p:txBody>
          <a:bodyPr/>
          <a:lstStyle/>
          <a:p>
            <a:pPr eaLnBrk="1" hangingPunct="1"/>
            <a:r>
              <a:rPr lang="es-MX" sz="11500" smtClean="0">
                <a:solidFill>
                  <a:schemeClr val="tx1"/>
                </a:solidFill>
              </a:rPr>
              <a:t>Generador eléctrico.</a:t>
            </a:r>
            <a:endParaRPr lang="es-ES" sz="11500" smtClean="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357188" y="1785938"/>
            <a:ext cx="8229600" cy="3429000"/>
          </a:xfrm>
          <a:prstGeom prst="rect">
            <a:avLst/>
          </a:prstGeom>
        </p:spPr>
        <p:txBody>
          <a:bodyPr/>
          <a:lstStyle/>
          <a:p>
            <a:pPr algn="ctr" eaLnBrk="1" hangingPunct="1">
              <a:defRPr/>
            </a:pPr>
            <a:r>
              <a:rPr lang="es-MX" sz="4400" kern="0" dirty="0">
                <a:solidFill>
                  <a:schemeClr val="tx2"/>
                </a:solidFill>
                <a:latin typeface="+mj-lt"/>
                <a:ea typeface="+mj-ea"/>
                <a:cs typeface="+mj-cs"/>
              </a:rPr>
              <a:t/>
            </a:r>
            <a:br>
              <a:rPr lang="es-MX" sz="4400" kern="0" dirty="0">
                <a:solidFill>
                  <a:schemeClr val="tx2"/>
                </a:solidFill>
                <a:latin typeface="+mj-lt"/>
                <a:ea typeface="+mj-ea"/>
                <a:cs typeface="+mj-cs"/>
              </a:rPr>
            </a:br>
            <a:r>
              <a:rPr lang="es-MX" sz="4400" kern="0" dirty="0">
                <a:solidFill>
                  <a:schemeClr val="tx2"/>
                </a:solidFill>
                <a:latin typeface="+mj-lt"/>
                <a:ea typeface="+mj-ea"/>
                <a:cs typeface="+mj-cs"/>
              </a:rPr>
              <a:t>Es una maquina que transforma la energía mecánica en energía eléctrica.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00063" y="785813"/>
            <a:ext cx="8329612" cy="1139825"/>
          </a:xfrm>
          <a:prstGeom prst="rect">
            <a:avLst/>
          </a:prstGeom>
        </p:spPr>
        <p:txBody>
          <a:bodyPr/>
          <a:lstStyle/>
          <a:p>
            <a:pPr algn="ctr">
              <a:defRPr/>
            </a:pPr>
            <a:r>
              <a:rPr lang="es-ES_tradnl" sz="3200" b="1" kern="0" dirty="0">
                <a:latin typeface="+mj-lt"/>
                <a:ea typeface="+mj-ea"/>
                <a:cs typeface="+mj-cs"/>
              </a:rPr>
              <a:t>EL GENERADOR DE CORRIENTE CONTINUA</a:t>
            </a:r>
            <a:endParaRPr lang="es-MX" sz="3200" b="1" kern="0" dirty="0">
              <a:latin typeface="+mj-lt"/>
              <a:ea typeface="+mj-ea"/>
              <a:cs typeface="+mj-cs"/>
            </a:endParaRPr>
          </a:p>
        </p:txBody>
      </p:sp>
      <p:sp>
        <p:nvSpPr>
          <p:cNvPr id="3" name="Rectangle 3"/>
          <p:cNvSpPr txBox="1">
            <a:spLocks noChangeArrowheads="1"/>
          </p:cNvSpPr>
          <p:nvPr/>
        </p:nvSpPr>
        <p:spPr>
          <a:xfrm>
            <a:off x="457200" y="1928813"/>
            <a:ext cx="8258175" cy="4000500"/>
          </a:xfrm>
          <a:prstGeom prst="rect">
            <a:avLst/>
          </a:prstGeom>
        </p:spPr>
        <p:txBody>
          <a:bodyPr/>
          <a:lstStyle/>
          <a:p>
            <a:pPr algn="just">
              <a:lnSpc>
                <a:spcPct val="90000"/>
              </a:lnSpc>
              <a:spcBef>
                <a:spcPct val="20000"/>
              </a:spcBef>
              <a:buFont typeface="Wingdings" pitchFamily="2" charset="2"/>
              <a:buNone/>
              <a:defRPr/>
            </a:pPr>
            <a:endParaRPr lang="es-ES_tradnl" sz="2400" b="1" i="1" kern="0" dirty="0">
              <a:latin typeface="+mn-lt"/>
            </a:endParaRPr>
          </a:p>
          <a:p>
            <a:pPr algn="just">
              <a:lnSpc>
                <a:spcPct val="90000"/>
              </a:lnSpc>
              <a:spcBef>
                <a:spcPct val="20000"/>
              </a:spcBef>
              <a:buFont typeface="Wingdings" pitchFamily="2" charset="2"/>
              <a:buNone/>
              <a:defRPr/>
            </a:pPr>
            <a:r>
              <a:rPr lang="es-ES_tradnl" sz="2800" b="1" i="1" kern="0" dirty="0">
                <a:latin typeface="+mn-lt"/>
              </a:rPr>
              <a:t>Definición</a:t>
            </a:r>
            <a:r>
              <a:rPr lang="es-ES_tradnl" sz="2800" kern="0" dirty="0">
                <a:latin typeface="+mn-lt"/>
              </a:rPr>
              <a:t>. Es una máquina eléctrica giratoria que transforma la energía mecánica en eléctrica.</a:t>
            </a:r>
          </a:p>
          <a:p>
            <a:pPr algn="just">
              <a:lnSpc>
                <a:spcPct val="90000"/>
              </a:lnSpc>
              <a:spcBef>
                <a:spcPct val="20000"/>
              </a:spcBef>
              <a:buFont typeface="Wingdings" pitchFamily="2" charset="2"/>
              <a:buNone/>
              <a:defRPr/>
            </a:pPr>
            <a:r>
              <a:rPr lang="es-ES_tradnl" sz="2800" kern="0" dirty="0">
                <a:latin typeface="+mn-lt"/>
              </a:rPr>
              <a:t>Los componentes principales de un generador de Corriente continua:</a:t>
            </a:r>
          </a:p>
          <a:p>
            <a:pPr algn="just">
              <a:lnSpc>
                <a:spcPct val="90000"/>
              </a:lnSpc>
              <a:spcBef>
                <a:spcPct val="20000"/>
              </a:spcBef>
              <a:buFont typeface="Wingdings" pitchFamily="2" charset="2"/>
              <a:buNone/>
              <a:defRPr/>
            </a:pPr>
            <a:r>
              <a:rPr lang="es-ES_tradnl" sz="2800" kern="0" dirty="0">
                <a:latin typeface="+mn-lt"/>
              </a:rPr>
              <a:t>1. Devanado de campo o </a:t>
            </a:r>
            <a:r>
              <a:rPr lang="es-ES_tradnl" sz="2800" b="1" kern="0" dirty="0">
                <a:latin typeface="+mn-lt"/>
              </a:rPr>
              <a:t>inductor</a:t>
            </a:r>
            <a:r>
              <a:rPr lang="es-ES_tradnl" sz="2800" kern="0" dirty="0">
                <a:latin typeface="+mn-lt"/>
              </a:rPr>
              <a:t>.</a:t>
            </a:r>
          </a:p>
          <a:p>
            <a:pPr algn="just">
              <a:lnSpc>
                <a:spcPct val="90000"/>
              </a:lnSpc>
              <a:spcBef>
                <a:spcPct val="20000"/>
              </a:spcBef>
              <a:buFont typeface="Wingdings" pitchFamily="2" charset="2"/>
              <a:buNone/>
              <a:defRPr/>
            </a:pPr>
            <a:r>
              <a:rPr lang="es-ES_tradnl" sz="2800" kern="0" dirty="0">
                <a:latin typeface="+mn-lt"/>
              </a:rPr>
              <a:t>2. Devanado de armadura o </a:t>
            </a:r>
            <a:r>
              <a:rPr lang="es-ES_tradnl" sz="2800" b="1" kern="0" dirty="0">
                <a:latin typeface="+mn-lt"/>
              </a:rPr>
              <a:t>inducido</a:t>
            </a:r>
            <a:r>
              <a:rPr lang="es-ES_tradnl" sz="2800" kern="0" dirty="0">
                <a:latin typeface="+mn-lt"/>
              </a:rPr>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390</Words>
  <Application>Microsoft Office PowerPoint</Application>
  <PresentationFormat>Presentación en pantalla (4:3)</PresentationFormat>
  <Paragraphs>53</Paragraphs>
  <Slides>29</Slides>
  <Notes>0</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1</vt:i4>
      </vt:variant>
      <vt:variant>
        <vt:lpstr>Títulos de diapositiva</vt:lpstr>
      </vt:variant>
      <vt:variant>
        <vt:i4>29</vt:i4>
      </vt:variant>
    </vt:vector>
  </HeadingPairs>
  <TitlesOfParts>
    <vt:vector size="35" baseType="lpstr">
      <vt:lpstr>Arial</vt:lpstr>
      <vt:lpstr>Times New Roman</vt:lpstr>
      <vt:lpstr>Impact</vt:lpstr>
      <vt:lpstr>Wingdings</vt:lpstr>
      <vt:lpstr>Diseño predeterminado</vt:lpstr>
      <vt:lpstr>Imagen de mapa de bits</vt:lpstr>
      <vt:lpstr>Maquinas eléctricas.</vt:lpstr>
      <vt:lpstr> Entre las principales aplicaciones del fenómeno del electromagnetismo y de la inducción electromagnética, se encuentran las máquinas eléctricas, o sea, aquellas máquinas que transforman: </vt:lpstr>
      <vt:lpstr>- La energía eléctrica en energía mecánica los motores.  - La energía mecánica en energía eléctrica los generadores.</vt:lpstr>
      <vt:lpstr>A este importante grupo de máquinas que se definen como giratorias, debido a que una de sus partes constitutivas gira sobre sí misma. </vt:lpstr>
      <vt:lpstr>Se agrega otro importante grupo de máquinas, que basándose en el fenómeno de inducción electromagnética, no tienen partes en movimiento y se definen entonces como estáticas.</vt:lpstr>
      <vt:lpstr>Presentación de PowerPoint</vt:lpstr>
      <vt:lpstr>Generador eléctrico.</vt:lpstr>
      <vt:lpstr>Presentación de PowerPoint</vt:lpstr>
      <vt:lpstr>Presentación de PowerPoint</vt:lpstr>
      <vt:lpstr>Presentación de PowerPoint</vt:lpstr>
      <vt:lpstr>Partes complementarias importantes:  3. Conmutador o colector. 4. Carbones o escobillas.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Partes complementarias importantes:  3. Anillos rozantes. 4. Carbones o escobillas. </vt:lpstr>
      <vt:lpstr>Producción de la corriente alterna.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Dark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Alternador.</dc:title>
  <dc:creator>usuario</dc:creator>
  <cp:lastModifiedBy>Luis</cp:lastModifiedBy>
  <cp:revision>17</cp:revision>
  <dcterms:created xsi:type="dcterms:W3CDTF">2008-09-29T15:49:30Z</dcterms:created>
  <dcterms:modified xsi:type="dcterms:W3CDTF">2015-06-18T21:56:21Z</dcterms:modified>
</cp:coreProperties>
</file>